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320" r:id="rId3"/>
    <p:sldId id="325" r:id="rId4"/>
    <p:sldId id="326" r:id="rId5"/>
    <p:sldId id="327" r:id="rId6"/>
    <p:sldId id="328" r:id="rId7"/>
    <p:sldId id="334" r:id="rId8"/>
    <p:sldId id="333" r:id="rId9"/>
    <p:sldId id="329" r:id="rId10"/>
    <p:sldId id="330" r:id="rId11"/>
    <p:sldId id="332" r:id="rId12"/>
    <p:sldId id="331" r:id="rId13"/>
    <p:sldId id="335" r:id="rId14"/>
    <p:sldId id="266" r:id="rId15"/>
  </p:sldIdLst>
  <p:sldSz cx="9144000" cy="6858000" type="screen4x3"/>
  <p:notesSz cx="6797675" cy="99282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318"/>
    <a:srgbClr val="264B74"/>
    <a:srgbClr val="272F31"/>
    <a:srgbClr val="2A363E"/>
    <a:srgbClr val="25292C"/>
    <a:srgbClr val="1F517B"/>
    <a:srgbClr val="215579"/>
    <a:srgbClr val="424A4D"/>
    <a:srgbClr val="283A40"/>
    <a:srgbClr val="303A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>
      <p:cViewPr>
        <p:scale>
          <a:sx n="100" d="100"/>
          <a:sy n="100" d="100"/>
        </p:scale>
        <p:origin x="-774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40BC5-C8EE-4A2A-B2BD-CF176664DEB3}" type="datetimeFigureOut">
              <a:rPr lang="pl-PL" smtClean="0"/>
              <a:t>2013-05-14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45045-F96B-49BD-89BD-9652F7B217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8226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6982E-F1A2-4C18-8E8A-87707FDD6052}" type="datetimeFigureOut">
              <a:rPr lang="pl-PL" smtClean="0"/>
              <a:pPr/>
              <a:t>2013-05-13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68787-226D-4592-99DF-13597F90C21E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0381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Slajd tytułowy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Grafika ogólna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D68787-226D-4592-99DF-13597F90C21E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 descr="Obrazek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556792"/>
            <a:ext cx="9144000" cy="3307087"/>
          </a:xfrm>
          <a:prstGeom prst="rect">
            <a:avLst/>
          </a:prstGeom>
        </p:spPr>
      </p:pic>
      <p:pic>
        <p:nvPicPr>
          <p:cNvPr id="20" name="Obraz 19" descr="kule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2556" y="284981"/>
            <a:ext cx="8441444" cy="6858881"/>
          </a:xfrm>
          <a:prstGeom prst="rect">
            <a:avLst/>
          </a:prstGeom>
        </p:spPr>
      </p:pic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179512" y="4869160"/>
            <a:ext cx="8784976" cy="642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ts val="23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wpisać tytuł prezentacji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1520" y="6448251"/>
            <a:ext cx="946448" cy="365125"/>
          </a:xfrm>
        </p:spPr>
        <p:txBody>
          <a:bodyPr/>
          <a:lstStyle/>
          <a:p>
            <a:fld id="{FF2F4BD7-23D3-44AC-BC7E-A1E1CFD9B6D1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320" y="6448251"/>
            <a:ext cx="1563086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9" name="Obraz 8" descr="ASKOM_0_153_153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pic>
        <p:nvPicPr>
          <p:cNvPr id="22" name="Obraz 21" descr="logo_asixev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516216" y="404664"/>
            <a:ext cx="2066549" cy="877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med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EC50CFA-5048-4D9A-948F-F55539D2A9D7}" type="datetime1">
              <a:rPr lang="pl-PL" smtClean="0"/>
              <a:pPr/>
              <a:t>2013-05-13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dal2_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7624" y="4482220"/>
            <a:ext cx="952500" cy="914400"/>
          </a:xfrm>
          <a:prstGeom prst="rect">
            <a:avLst/>
          </a:prstGeom>
        </p:spPr>
      </p:pic>
      <p:pic>
        <p:nvPicPr>
          <p:cNvPr id="21" name="Obraz 20" descr="medal1_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915816" y="4482220"/>
            <a:ext cx="928694" cy="910120"/>
          </a:xfrm>
          <a:prstGeom prst="rect">
            <a:avLst/>
          </a:prstGeom>
        </p:spPr>
      </p:pic>
      <p:pic>
        <p:nvPicPr>
          <p:cNvPr id="22" name="Obraz 21" descr="asix_medal_2_b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604224" y="4437112"/>
            <a:ext cx="1047896" cy="981212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115616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Nagroda Międzynarodowych Targów SOFTARG '95 </a:t>
            </a:r>
          </a:p>
          <a:p>
            <a:r>
              <a:rPr lang="pl-PL" sz="1000" dirty="0" smtClean="0"/>
              <a:t>w Katowicach</a:t>
            </a: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2699792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'98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5" name="pole tekstowe 24"/>
          <p:cNvSpPr txBox="1"/>
          <p:nvPr userDrawn="1"/>
        </p:nvSpPr>
        <p:spPr>
          <a:xfrm>
            <a:off x="4572000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 smtClean="0"/>
              <a:t>Złoty medal Międzynarodowych Targów AUTOMATICON 2005 </a:t>
            </a:r>
          </a:p>
          <a:p>
            <a:r>
              <a:rPr lang="pl-PL" sz="1000" dirty="0" smtClean="0"/>
              <a:t>w Warszawie</a:t>
            </a:r>
          </a:p>
        </p:txBody>
      </p:sp>
      <p:sp>
        <p:nvSpPr>
          <p:cNvPr id="26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971600" y="1268760"/>
            <a:ext cx="7272808" cy="4714527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pic>
        <p:nvPicPr>
          <p:cNvPr id="1026" name="Picture 2" descr="S:\ASKOM\dokumentacja_ASIX\PREZENTACJE_SZABLONY\ASIX_7_szablon_prezentacji\grafika\FROST&amp;SULLIVAN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31703" y="4482220"/>
            <a:ext cx="964633" cy="914400"/>
          </a:xfrm>
          <a:prstGeom prst="rect">
            <a:avLst/>
          </a:prstGeom>
          <a:noFill/>
        </p:spPr>
      </p:pic>
      <p:sp>
        <p:nvSpPr>
          <p:cNvPr id="27" name="pole tekstowe 26"/>
          <p:cNvSpPr txBox="1"/>
          <p:nvPr userDrawn="1"/>
        </p:nvSpPr>
        <p:spPr>
          <a:xfrm>
            <a:off x="6459598" y="5418324"/>
            <a:ext cx="19288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2010 Price Performance Value Leadership Award</a:t>
            </a:r>
          </a:p>
          <a:p>
            <a:r>
              <a:rPr lang="en-US" sz="1000" dirty="0" err="1" smtClean="0"/>
              <a:t>przyznana</a:t>
            </a:r>
            <a:r>
              <a:rPr lang="en-US" sz="1000" dirty="0" smtClean="0"/>
              <a:t> </a:t>
            </a:r>
            <a:r>
              <a:rPr lang="en-US" sz="1000" dirty="0" err="1" smtClean="0"/>
              <a:t>przez</a:t>
            </a:r>
            <a:r>
              <a:rPr lang="en-US" sz="1000" dirty="0" smtClean="0"/>
              <a:t> Frost &amp; Sullivan</a:t>
            </a:r>
            <a:endParaRPr lang="en-US" sz="1000" dirty="0"/>
          </a:p>
        </p:txBody>
      </p:sp>
      <p:sp>
        <p:nvSpPr>
          <p:cNvPr id="28" name="Prostokąt 27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30" name="Łącznik prosty 2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Obraz 30" descr="ASKOM_0_153_153.pn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emat_struktury_syste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9" name="Prostokąt 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1" name="Łącznik prosty 1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ix_grafika_ogól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268760"/>
            <a:ext cx="4643438" cy="466055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454242E-79A5-44E5-8F4F-6C553527794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zentacja_wybranego_modułu_asix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AE789EF0-8EAE-4524-8155-89CF82CBDD34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500034" y="1928802"/>
            <a:ext cx="3143272" cy="4000511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0" name="Łącznik prosty 19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spożywczy_herb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C9D7ED13-9CE2-4EA7-B643-67C0E8F0C7C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  <p:pic>
        <p:nvPicPr>
          <p:cNvPr id="30" name="Obraz 29" descr="PRZEMYSŁ_HERBACIAN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3968" y="2276872"/>
            <a:ext cx="4608512" cy="3663910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erencje_spożywcz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pic>
        <p:nvPicPr>
          <p:cNvPr id="22" name="Obraz 21" descr="ref_spozywcz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285992"/>
            <a:ext cx="4352553" cy="3529591"/>
          </a:xfrm>
          <a:prstGeom prst="rect">
            <a:avLst/>
          </a:prstGeom>
        </p:spPr>
      </p:pic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2CF1045-9910-483C-9A21-D6621E0DB343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celuloz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594DD390-CB57-43B7-A11B-E00ED044638A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pl-PL" sz="1200" i="1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chemiczny_celulozowy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06833" cy="339243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energetyka_ogól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6180D6D-C8C3-438E-893C-1CAB59B75AD8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357430"/>
            <a:ext cx="4370841" cy="3493015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ektrow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E6033D0-97FC-48A0-8DCB-443F846979FC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285992"/>
            <a:ext cx="4837186" cy="35935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l_wo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AE6C6B4-E714-4282-B0E8-298B1483760E}" type="datetime1">
              <a:rPr lang="pl-PL" smtClean="0"/>
              <a:pPr/>
              <a:t>2013-05-13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l_wodne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407417" cy="3483871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six_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260648"/>
            <a:ext cx="8712968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7800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251520" y="1268760"/>
            <a:ext cx="6048672" cy="4660553"/>
          </a:xfrm>
        </p:spPr>
        <p:txBody>
          <a:bodyPr>
            <a:normAutofit/>
          </a:bodyPr>
          <a:lstStyle>
            <a:lvl1pPr>
              <a:buNone/>
              <a:defRPr sz="1400"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F06D107-2CBC-4B46-B673-0BA93F1AEBD7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5" name="Picture 3" descr="S:\ASKOM\dokumentacja_ASIX\PREZENTACJE_SZABLONY\ASIX_7_szablon_prezentacji\grafika\cd_AsixEvo7_transparentnt_tł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9540" y="1988840"/>
            <a:ext cx="2894460" cy="3097185"/>
          </a:xfrm>
          <a:prstGeom prst="rect">
            <a:avLst/>
          </a:prstGeom>
          <a:noFill/>
        </p:spPr>
      </p:pic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rozdzielnie_napię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BAC76101-3B9B-4462-A42A-1291EE5D0E6A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energetyka_rozdzielnie_napięci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98273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energetyka_emisja_spal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06F466C6-F076-4CBD-9ED2-9E18CDE6FEB7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energetyka_emisja_spalin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608585" cy="360274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onitoring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29E927E-CE97-454B-8BA3-AE2E8F0C2B98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onitoring2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29124" y="2428868"/>
            <a:ext cx="4361697" cy="336499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budynki inteligent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B486ACE-2D02-4E3F-B8A3-15CB1956C886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budynki_inteligentn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370841" cy="3511303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MES_LI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9376A53D-CE8C-4C2F-B75E-87A21277817D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MES_LIMS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57686" y="2357430"/>
            <a:ext cx="4508001" cy="347472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-linia produkcyj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E66710A-FE74-4E5B-8673-FF3556774B80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referencje_zarzadzanie_produkcj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6248" y="2428868"/>
            <a:ext cx="4526289" cy="3456439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je_zakład_pr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6C61F3C5-6485-4BDF-B6C5-12B74FEFFED2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referencje_MES_zakład_prod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4810" y="2357430"/>
            <a:ext cx="4791466" cy="3520447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dkład_ogólnego_zastosowan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1000100" y="1928802"/>
            <a:ext cx="46434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  <a:p>
            <a:pPr lvl="1"/>
            <a:r>
              <a:rPr lang="pl-PL" dirty="0" smtClean="0"/>
              <a:t>Drugi poziom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2AB1C02A-F789-4FE3-86F8-6F66150BD10D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" name="Obraz 19" descr="MES_ilustracja_ogóln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071934" y="2214554"/>
            <a:ext cx="4901194" cy="3666752"/>
          </a:xfrm>
          <a:prstGeom prst="rect">
            <a:avLst/>
          </a:prstGeom>
        </p:spPr>
      </p:pic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7" name="Łącznik prosty 26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Obraz 27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is systemów referencyjny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D9499B5-C80F-4411-A65A-8A900CB121F9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9" name="Symbol zastępczy tekstu 18"/>
          <p:cNvSpPr>
            <a:spLocks noGrp="1"/>
          </p:cNvSpPr>
          <p:nvPr>
            <p:ph type="body" sz="quarter" idx="10" hasCustomPrompt="1"/>
          </p:nvPr>
        </p:nvSpPr>
        <p:spPr>
          <a:xfrm>
            <a:off x="428596" y="1928802"/>
            <a:ext cx="7215238" cy="4000511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pl-PL" dirty="0" smtClean="0"/>
              <a:t>Kliknij, aby wpisać tekst</a:t>
            </a:r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F4CFFCFB-A6D3-4BA6-A61F-3197B0DAE780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9" name="Prostokąt 8"/>
          <p:cNvSpPr/>
          <p:nvPr userDrawn="1"/>
        </p:nvSpPr>
        <p:spPr>
          <a:xfrm>
            <a:off x="0" y="90872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_wyróżniony_i_piramida_automaty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3600"/>
          </a:xfrm>
        </p:spPr>
        <p:txBody>
          <a:bodyPr/>
          <a:lstStyle/>
          <a:p>
            <a:fld id="{251F12AD-00FC-42A3-89BE-A54328D767E9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1928794" y="2571744"/>
            <a:ext cx="4910400" cy="3639600"/>
          </a:xfrm>
        </p:spPr>
        <p:txBody>
          <a:bodyPr/>
          <a:lstStyle>
            <a:lvl1pPr>
              <a:buNone/>
              <a:defRPr baseline="0"/>
            </a:lvl1pPr>
          </a:lstStyle>
          <a:p>
            <a:r>
              <a:rPr lang="pl-PL" dirty="0" smtClean="0"/>
              <a:t>Kliknij na ikonę, aby dodać rysunek piramidy automatyki i zarządzania produkcją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ystem referencyjny- zdjęcia ma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1520" y="928670"/>
            <a:ext cx="889248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EC3EDFB8-40D9-47D1-9D60-BF6192518274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8" name="pole tekstowe 17"/>
          <p:cNvSpPr txBox="1"/>
          <p:nvPr userDrawn="1"/>
        </p:nvSpPr>
        <p:spPr>
          <a:xfrm>
            <a:off x="2000232" y="500042"/>
            <a:ext cx="121444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0" i="1" baseline="0" dirty="0" smtClean="0">
                <a:solidFill>
                  <a:srgbClr val="525552"/>
                </a:solidFill>
                <a:latin typeface="Calibri" pitchFamily="34" charset="0"/>
              </a:rPr>
              <a:t>Referencje</a:t>
            </a:r>
          </a:p>
          <a:p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285720" y="1785927"/>
            <a:ext cx="2850376" cy="2171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Symbol zastępczy obrazu 37"/>
          <p:cNvSpPr>
            <a:spLocks noGrp="1"/>
          </p:cNvSpPr>
          <p:nvPr>
            <p:ph type="pic" sz="quarter" idx="18" hasCustomPrompt="1"/>
          </p:nvPr>
        </p:nvSpPr>
        <p:spPr>
          <a:xfrm>
            <a:off x="357158" y="1857364"/>
            <a:ext cx="2701800" cy="2034900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2" name="Prostokąt 21"/>
          <p:cNvSpPr>
            <a:spLocks noChangeAspect="1"/>
          </p:cNvSpPr>
          <p:nvPr userDrawn="1"/>
        </p:nvSpPr>
        <p:spPr>
          <a:xfrm>
            <a:off x="3143240" y="2428868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obrazu 37"/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3214678" y="2500306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sp>
        <p:nvSpPr>
          <p:cNvPr id="26" name="Prostokąt 25"/>
          <p:cNvSpPr>
            <a:spLocks noChangeAspect="1"/>
          </p:cNvSpPr>
          <p:nvPr userDrawn="1"/>
        </p:nvSpPr>
        <p:spPr>
          <a:xfrm>
            <a:off x="6000760" y="3571876"/>
            <a:ext cx="2850376" cy="2063129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Symbol zastępczy obrazu 37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6072198" y="3643314"/>
            <a:ext cx="2701800" cy="1933155"/>
          </a:xfrm>
        </p:spPr>
        <p:txBody>
          <a:bodyPr>
            <a:normAutofit/>
          </a:bodyPr>
          <a:lstStyle>
            <a:lvl1pPr marL="0" indent="0">
              <a:buNone/>
              <a:defRPr sz="1400" baseline="0"/>
            </a:lvl1pPr>
          </a:lstStyle>
          <a:p>
            <a:r>
              <a:rPr lang="pl-PL" dirty="0" smtClean="0"/>
              <a:t>Kliknij na ikonę, aby wstawić zdjęcie maski.</a:t>
            </a:r>
            <a:endParaRPr lang="pl-PL" dirty="0"/>
          </a:p>
        </p:txBody>
      </p:sp>
      <p:cxnSp>
        <p:nvCxnSpPr>
          <p:cNvPr id="29" name="Łącznik prosty 28"/>
          <p:cNvCxnSpPr/>
          <p:nvPr userDrawn="1"/>
        </p:nvCxnSpPr>
        <p:spPr>
          <a:xfrm>
            <a:off x="251520" y="1556792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Obraz 32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  <p:sp>
        <p:nvSpPr>
          <p:cNvPr id="14" name="Prostokąt 13"/>
          <p:cNvSpPr/>
          <p:nvPr userDrawn="1"/>
        </p:nvSpPr>
        <p:spPr>
          <a:xfrm>
            <a:off x="0" y="910430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4A7A0AFC-CE69-4038-ACE7-7976FFE5DF03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8" name="Obraz 2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00298" y="1785926"/>
            <a:ext cx="5429288" cy="4386817"/>
          </a:xfrm>
          <a:prstGeom prst="rect">
            <a:avLst/>
          </a:prstGeom>
        </p:spPr>
      </p:pic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 Polsk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A87DDA6-3915-445D-BD93-E2C7E5E74C65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18" name="Obraz 17" descr="mapa_polska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1928802"/>
            <a:ext cx="5429288" cy="4386817"/>
          </a:xfrm>
          <a:prstGeom prst="rect">
            <a:avLst/>
          </a:prstGeom>
        </p:spPr>
      </p:pic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5" name="Łącznik prosty 24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Obraz 25" descr="ASKOM_0_153_153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3" name="Symbol zastępczy daty 3"/>
          <p:cNvSpPr>
            <a:spLocks noGrp="1"/>
          </p:cNvSpPr>
          <p:nvPr>
            <p:ph type="dt" sz="half" idx="11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068B31-3176-4D52-AF4A-7EC266C5C3E7}" type="datetime1">
              <a:rPr lang="pl-PL" smtClean="0"/>
              <a:pPr/>
              <a:t>2013-05-13</a:t>
            </a:fld>
            <a:endParaRPr lang="pl-PL" dirty="0"/>
          </a:p>
        </p:txBody>
      </p:sp>
      <p:sp>
        <p:nvSpPr>
          <p:cNvPr id="24" name="Symbol zastępczy stopki 4"/>
          <p:cNvSpPr>
            <a:spLocks noGrp="1"/>
          </p:cNvSpPr>
          <p:nvPr>
            <p:ph type="ftr" sz="quarter" idx="12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Prostokąt 18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D559336B-577E-4467-9553-CAADC0921AC0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0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196752"/>
            <a:ext cx="8712968" cy="4929411"/>
          </a:xfrm>
        </p:spPr>
        <p:txBody>
          <a:bodyPr vert="horz">
            <a:normAutofit/>
          </a:bodyPr>
          <a:lstStyle>
            <a:lvl1pPr>
              <a:buFont typeface="Arial" pitchFamily="34" charset="0"/>
              <a:buNone/>
              <a:defRPr sz="1400"/>
            </a:lvl1pPr>
          </a:lstStyle>
          <a:p>
            <a:pPr lvl="0"/>
            <a:r>
              <a:rPr lang="pl-PL" dirty="0" smtClean="0"/>
              <a:t>Kliknij, aby dodać tekst</a:t>
            </a:r>
          </a:p>
        </p:txBody>
      </p:sp>
      <p:sp>
        <p:nvSpPr>
          <p:cNvPr id="21" name="Prostokąt 20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2" name="Łącznik prosty 21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+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 userDrawn="1"/>
        </p:nvSpPr>
        <p:spPr>
          <a:xfrm>
            <a:off x="5929322" y="2214554"/>
            <a:ext cx="3000396" cy="228601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</a:ln>
          <a:effectLst>
            <a:outerShdw blurRad="177800" dist="38100" dir="8100000" sx="102000" sy="102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0A926F-FD43-4227-8C3E-8D3348F13753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19" name="Symbol zastępczy obrazu 19"/>
          <p:cNvSpPr>
            <a:spLocks noGrp="1"/>
          </p:cNvSpPr>
          <p:nvPr>
            <p:ph type="pic" sz="quarter" idx="12" hasCustomPrompt="1"/>
          </p:nvPr>
        </p:nvSpPr>
        <p:spPr>
          <a:xfrm>
            <a:off x="6001200" y="2286000"/>
            <a:ext cx="2858400" cy="2142000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r>
              <a:rPr lang="pl-PL" dirty="0" smtClean="0"/>
              <a:t>Kliknij na ikonę, aby wstawić zdjęcie. Tym sposobem zdjęcie zostanie automatycznie przycięte do wielkości niniejszego okna.</a:t>
            </a:r>
          </a:p>
        </p:txBody>
      </p:sp>
      <p:sp>
        <p:nvSpPr>
          <p:cNvPr id="23" name="Prostokąt 22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4" name="Łącznik prosty 23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Obraz 24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wstawiania ramki ze zdjęciem o zmiennych rozmiar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8E5FEAF6-2F1A-4785-9B4D-24ABB9B0CC7A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Obraz 26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ypunktow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387B9667-4B42-497D-8754-BD21A04E4B78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7" name="Symbol zastępczy tytułu pionowego 2"/>
          <p:cNvSpPr>
            <a:spLocks noGrp="1"/>
          </p:cNvSpPr>
          <p:nvPr>
            <p:ph type="body" orient="vert" idx="1" hasCustomPrompt="1"/>
          </p:nvPr>
        </p:nvSpPr>
        <p:spPr>
          <a:xfrm>
            <a:off x="251520" y="1268760"/>
            <a:ext cx="8712968" cy="4857403"/>
          </a:xfrm>
        </p:spPr>
        <p:txBody>
          <a:bodyPr vert="horz"/>
          <a:lstStyle>
            <a:lvl1pPr>
              <a:defRPr/>
            </a:lvl1pPr>
          </a:lstStyle>
          <a:p>
            <a:pPr lvl="0"/>
            <a:r>
              <a:rPr lang="pl-PL" dirty="0" smtClean="0"/>
              <a:t>Kliknij, aby dodać tekst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74DC6297-75D3-4AE7-87E7-BF3CA3598BA7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8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1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22" name="Prostokąt 21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3" name="Łącznik prosty 22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 wyk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ymbol zastępczy tytułu 1"/>
          <p:cNvSpPr>
            <a:spLocks noGrp="1"/>
          </p:cNvSpPr>
          <p:nvPr>
            <p:ph type="title" hasCustomPrompt="1"/>
          </p:nvPr>
        </p:nvSpPr>
        <p:spPr>
          <a:xfrm>
            <a:off x="252000" y="259200"/>
            <a:ext cx="8712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0975" indent="0" algn="l">
              <a:lnSpc>
                <a:spcPts val="2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pl-PL" dirty="0" smtClean="0"/>
              <a:t>Kliknij, aby dodać nagłówek</a:t>
            </a:r>
            <a:br>
              <a:rPr lang="pl-PL" dirty="0" smtClean="0"/>
            </a:br>
            <a:r>
              <a:rPr lang="pl-PL" dirty="0" smtClean="0"/>
              <a:t>(max 2 linijki)</a:t>
            </a:r>
            <a:endParaRPr lang="pl-PL" dirty="0"/>
          </a:p>
        </p:txBody>
      </p:sp>
      <p:sp>
        <p:nvSpPr>
          <p:cNvPr id="15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252000" y="6447600"/>
            <a:ext cx="946800" cy="365125"/>
          </a:xfrm>
        </p:spPr>
        <p:txBody>
          <a:bodyPr/>
          <a:lstStyle/>
          <a:p>
            <a:fld id="{13311CE7-197F-4407-8EF5-F3892B76C712}" type="datetime1">
              <a:rPr lang="pl-PL" smtClean="0"/>
              <a:pPr/>
              <a:t>2013-05-13</a:t>
            </a:fld>
            <a:endParaRPr lang="pl-PL" dirty="0"/>
          </a:p>
        </p:txBody>
      </p:sp>
      <p:sp>
        <p:nvSpPr>
          <p:cNvPr id="16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892800" y="6447600"/>
            <a:ext cx="1562400" cy="365125"/>
          </a:xfrm>
        </p:spPr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20" name="Prostokąt 19"/>
          <p:cNvSpPr/>
          <p:nvPr userDrawn="1"/>
        </p:nvSpPr>
        <p:spPr>
          <a:xfrm>
            <a:off x="0" y="260648"/>
            <a:ext cx="214314" cy="214314"/>
          </a:xfrm>
          <a:prstGeom prst="rect">
            <a:avLst/>
          </a:prstGeom>
          <a:solidFill>
            <a:srgbClr val="FDD318"/>
          </a:solidFill>
          <a:ln w="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21" name="Łącznik prosty 20"/>
          <p:cNvCxnSpPr/>
          <p:nvPr userDrawn="1"/>
        </p:nvCxnSpPr>
        <p:spPr>
          <a:xfrm>
            <a:off x="251520" y="908720"/>
            <a:ext cx="8712968" cy="0"/>
          </a:xfrm>
          <a:prstGeom prst="line">
            <a:avLst/>
          </a:prstGeom>
          <a:ln w="1524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Obraz 21" descr="ASKOM_0_153_15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11960" y="6525344"/>
            <a:ext cx="831313" cy="176238"/>
          </a:xfrm>
          <a:prstGeom prst="rect">
            <a:avLst/>
          </a:prstGeom>
          <a:effectLst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 smtClean="0"/>
              <a:t>Kliknij, aby edytować </a:t>
            </a:r>
            <a:r>
              <a:rPr lang="pl-PL" dirty="0" err="1" smtClean="0"/>
              <a:t>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FF23-1318-4EC4-9153-F2A903F04423}" type="datetime1">
              <a:rPr lang="pl-PL" smtClean="0"/>
              <a:pPr/>
              <a:t>2013-05-13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1098000" y="6356350"/>
            <a:ext cx="15841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A0A35-2D3F-462D-A52D-7EB7C0242FF2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2" r:id="rId2"/>
    <p:sldLayoutId id="2147483651" r:id="rId3"/>
    <p:sldLayoutId id="2147483682" r:id="rId4"/>
    <p:sldLayoutId id="2147483652" r:id="rId5"/>
    <p:sldLayoutId id="2147483683" r:id="rId6"/>
    <p:sldLayoutId id="2147483650" r:id="rId7"/>
    <p:sldLayoutId id="2147483653" r:id="rId8"/>
    <p:sldLayoutId id="2147483654" r:id="rId9"/>
    <p:sldLayoutId id="2147483691" r:id="rId10"/>
    <p:sldLayoutId id="2147483655" r:id="rId11"/>
    <p:sldLayoutId id="2147483674" r:id="rId12"/>
    <p:sldLayoutId id="2147483676" r:id="rId13"/>
    <p:sldLayoutId id="2147483656" r:id="rId14"/>
    <p:sldLayoutId id="2147483693" r:id="rId15"/>
    <p:sldLayoutId id="2147483657" r:id="rId16"/>
    <p:sldLayoutId id="2147483658" r:id="rId17"/>
    <p:sldLayoutId id="2147483659" r:id="rId18"/>
    <p:sldLayoutId id="2147483660" r:id="rId19"/>
    <p:sldLayoutId id="2147483661" r:id="rId20"/>
    <p:sldLayoutId id="2147483662" r:id="rId21"/>
    <p:sldLayoutId id="2147483664" r:id="rId22"/>
    <p:sldLayoutId id="2147483666" r:id="rId23"/>
    <p:sldLayoutId id="2147483667" r:id="rId24"/>
    <p:sldLayoutId id="2147483669" r:id="rId25"/>
    <p:sldLayoutId id="2147483672" r:id="rId26"/>
    <p:sldLayoutId id="2147483673" r:id="rId27"/>
    <p:sldLayoutId id="2147483677" r:id="rId28"/>
    <p:sldLayoutId id="2147483678" r:id="rId29"/>
    <p:sldLayoutId id="2147483679" r:id="rId30"/>
    <p:sldLayoutId id="2147483680" r:id="rId31"/>
    <p:sldLayoutId id="2147483684" r:id="rId32"/>
    <p:sldLayoutId id="2147483681" r:id="rId33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rgbClr val="89898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35"/>
        </a:buBlip>
        <a:defRPr sz="1800" b="0" kern="1200">
          <a:solidFill>
            <a:srgbClr val="5256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0"/>
        </a:spcBef>
        <a:buFont typeface="Arial" pitchFamily="34" charset="0"/>
        <a:buChar char="•"/>
        <a:defRPr sz="1400" kern="1200">
          <a:solidFill>
            <a:srgbClr val="52565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0"/>
        </a:spcBef>
        <a:buFont typeface="Arial" pitchFamily="34" charset="0"/>
        <a:buChar char="–"/>
        <a:defRPr sz="1400" kern="1200">
          <a:solidFill>
            <a:srgbClr val="52565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0"/>
        </a:spcBef>
        <a:buFont typeface="Arial" pitchFamily="34" charset="0"/>
        <a:buChar char="»"/>
        <a:defRPr sz="1400" kern="1200">
          <a:solidFill>
            <a:srgbClr val="52565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ytuł 13"/>
          <p:cNvSpPr>
            <a:spLocks noGrp="1"/>
          </p:cNvSpPr>
          <p:nvPr>
            <p:ph type="title"/>
          </p:nvPr>
        </p:nvSpPr>
        <p:spPr>
          <a:xfrm>
            <a:off x="107504" y="3501008"/>
            <a:ext cx="8784976" cy="2808312"/>
          </a:xfrm>
        </p:spPr>
        <p:txBody>
          <a:bodyPr>
            <a:normAutofit/>
          </a:bodyPr>
          <a:lstStyle/>
          <a:p>
            <a:r>
              <a:rPr lang="pl-PL" sz="3200" dirty="0" err="1" smtClean="0">
                <a:solidFill>
                  <a:schemeClr val="bg1"/>
                </a:solidFill>
              </a:rPr>
              <a:t>Asix.Evo</a:t>
            </a:r>
            <a:r>
              <a:rPr lang="pl-PL" sz="3200" dirty="0" smtClean="0">
                <a:solidFill>
                  <a:schemeClr val="bg1"/>
                </a:solidFill>
              </a:rPr>
              <a:t> 7.0</a:t>
            </a:r>
            <a:r>
              <a:rPr lang="pl-PL" sz="5400" dirty="0" smtClean="0">
                <a:solidFill>
                  <a:srgbClr val="FDD318"/>
                </a:solidFill>
              </a:rPr>
              <a:t/>
            </a:r>
            <a:br>
              <a:rPr lang="pl-PL" sz="5400" dirty="0" smtClean="0">
                <a:solidFill>
                  <a:srgbClr val="FDD318"/>
                </a:solidFill>
              </a:rPr>
            </a:br>
            <a:r>
              <a:rPr lang="pl-PL" sz="5400" dirty="0">
                <a:solidFill>
                  <a:srgbClr val="FDD318"/>
                </a:solidFill>
              </a:rPr>
              <a:t/>
            </a:r>
            <a:br>
              <a:rPr lang="pl-PL" sz="5400" dirty="0">
                <a:solidFill>
                  <a:srgbClr val="FDD318"/>
                </a:solidFill>
              </a:rPr>
            </a:br>
            <a:r>
              <a:rPr lang="pl-PL" sz="5400" dirty="0" smtClean="0">
                <a:solidFill>
                  <a:srgbClr val="FDD318"/>
                </a:solidFill>
              </a:rPr>
              <a:t>	</a:t>
            </a:r>
            <a:r>
              <a:rPr lang="pl-PL" sz="4400" dirty="0" smtClean="0">
                <a:solidFill>
                  <a:schemeClr val="bg1"/>
                </a:solidFill>
              </a:rPr>
              <a:t>v</a:t>
            </a:r>
            <a:r>
              <a:rPr lang="pl-PL" sz="4400" dirty="0" smtClean="0">
                <a:solidFill>
                  <a:schemeClr val="bg1"/>
                </a:solidFill>
              </a:rPr>
              <a:t>s</a:t>
            </a:r>
            <a:r>
              <a:rPr lang="pl-PL" sz="4800" dirty="0" smtClean="0">
                <a:solidFill>
                  <a:schemeClr val="bg1"/>
                </a:solidFill>
              </a:rPr>
              <a:t>  </a:t>
            </a:r>
            <a:r>
              <a:rPr lang="pl-PL" sz="5400" dirty="0" err="1" smtClean="0">
                <a:solidFill>
                  <a:srgbClr val="FDD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Asix.Evo</a:t>
            </a:r>
            <a:r>
              <a:rPr lang="pl-PL" sz="5400" dirty="0" smtClean="0">
                <a:solidFill>
                  <a:srgbClr val="FDD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7.1</a:t>
            </a:r>
            <a:r>
              <a:rPr lang="pl-PL" sz="3200" dirty="0" smtClean="0"/>
              <a:t/>
            </a:r>
            <a:br>
              <a:rPr lang="pl-PL" sz="3200" dirty="0" smtClean="0"/>
            </a:br>
            <a:r>
              <a:rPr lang="pl-PL" sz="3200" dirty="0"/>
              <a:t/>
            </a:r>
            <a:br>
              <a:rPr lang="pl-PL" sz="3200" dirty="0"/>
            </a:br>
            <a:r>
              <a:rPr lang="pl-PL" sz="3200" dirty="0" smtClean="0"/>
              <a:t>		czyli:</a:t>
            </a:r>
            <a:r>
              <a:rPr lang="pl-PL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pl-PL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pl-PL" sz="3200" dirty="0">
                <a:solidFill>
                  <a:srgbClr val="FDD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3200" dirty="0">
                <a:solidFill>
                  <a:srgbClr val="FDD3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 nowego w 7.1 </a:t>
            </a:r>
            <a:r>
              <a:rPr lang="pl-PL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odcinek 11</a:t>
            </a:r>
            <a:endParaRPr lang="pl-PL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Symbol zastępczy daty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9FA34-3502-458C-AFDD-9D8FD786E9A8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16" name="Symbol zastępczy stopki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.3a  Użyteczności evo7.1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124744"/>
            <a:ext cx="8496944" cy="480456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Właściwość „ </a:t>
            </a:r>
            <a:r>
              <a:rPr lang="pl-PL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Opis stanu 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”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Inicjacja zmiennych w kanale NONE</a:t>
            </a: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65913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21088"/>
            <a:ext cx="4248472" cy="191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02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.3b  Użyteczności evo7.1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980728"/>
            <a:ext cx="8496944" cy="494858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Alarmy zgłaszane z kanałów komunikacyjnych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Architekt/Dane bieżące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endParaRPr lang="pl-PL" sz="3200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Evo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/Kanały</a:t>
            </a:r>
          </a:p>
          <a:p>
            <a:pPr marL="857250" lvl="1" indent="-457200">
              <a:buFont typeface="Arial" pitchFamily="34" charset="0"/>
              <a:buChar char="•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Evo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/System alarmów</a:t>
            </a: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75" y="1953394"/>
            <a:ext cx="64579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68960"/>
            <a:ext cx="30861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013176"/>
            <a:ext cx="51530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85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5</a:t>
            </a:r>
            <a:r>
              <a:rPr lang="pl-PL" sz="2800" dirty="0" smtClean="0">
                <a:solidFill>
                  <a:schemeClr val="tx1"/>
                </a:solidFill>
              </a:rPr>
              <a:t>  </a:t>
            </a:r>
            <a:r>
              <a:rPr lang="pl-PL" sz="2800" dirty="0" err="1" smtClean="0">
                <a:solidFill>
                  <a:schemeClr val="tx1"/>
                </a:solidFill>
              </a:rPr>
              <a:t>AsTrend</a:t>
            </a:r>
            <a:r>
              <a:rPr lang="pl-PL" sz="2800" dirty="0" smtClean="0">
                <a:solidFill>
                  <a:schemeClr val="tx1"/>
                </a:solidFill>
              </a:rPr>
              <a:t> </a:t>
            </a:r>
            <a:r>
              <a:rPr lang="pl-PL" sz="2800" dirty="0" err="1" smtClean="0">
                <a:solidFill>
                  <a:schemeClr val="tx1"/>
                </a:solidFill>
              </a:rPr>
              <a:t>evo</a:t>
            </a:r>
            <a:r>
              <a:rPr lang="pl-PL" sz="2800" dirty="0" smtClean="0">
                <a:solidFill>
                  <a:schemeClr val="tx1"/>
                </a:solidFill>
              </a:rPr>
              <a:t> 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124744"/>
            <a:ext cx="8496944" cy="480456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Akcja </a:t>
            </a: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AsTrend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bez nazwy pliku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trend.trnx</a:t>
            </a: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Zmienne ładują się do otwartego trendu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Evo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/Kanały</a:t>
            </a: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Postęp odczytu danych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Czytanie danych z pliku tekstowego wygenerowanego przez </a:t>
            </a: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AspadTools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Można oglądać dane bez działającego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asixa</a:t>
            </a:r>
            <a:endParaRPr lang="pl-PL" sz="3200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Impresje graficzne</a:t>
            </a: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4398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219" y="2708920"/>
            <a:ext cx="4343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290017" y="188640"/>
            <a:ext cx="8712968" cy="642942"/>
          </a:xfrm>
        </p:spPr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6</a:t>
            </a:r>
            <a:r>
              <a:rPr lang="pl-PL" sz="2800" dirty="0" smtClean="0">
                <a:solidFill>
                  <a:schemeClr val="tx1"/>
                </a:solidFill>
              </a:rPr>
              <a:t>  Archiwum </a:t>
            </a:r>
            <a:r>
              <a:rPr lang="pl-PL" sz="2800" dirty="0" err="1" smtClean="0">
                <a:solidFill>
                  <a:schemeClr val="tx1"/>
                </a:solidFill>
              </a:rPr>
              <a:t>evo</a:t>
            </a:r>
            <a:r>
              <a:rPr lang="pl-PL" sz="2800" dirty="0" smtClean="0">
                <a:solidFill>
                  <a:schemeClr val="tx1"/>
                </a:solidFill>
              </a:rPr>
              <a:t> 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980728"/>
            <a:ext cx="8496944" cy="547260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Archiwum typu 1 </a:t>
            </a: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Od wersji 2.68 do wersji 7.0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Archiwum </a:t>
            </a:r>
            <a:r>
              <a:rPr lang="pl-PL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typu 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2 </a:t>
            </a: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Od </a:t>
            </a:r>
            <a:r>
              <a:rPr lang="pl-PL" sz="3200" i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wersji 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7.1</a:t>
            </a:r>
          </a:p>
          <a:p>
            <a:pPr marL="857250" lvl="1" indent="-457200">
              <a:buFont typeface="Arial" pitchFamily="34" charset="0"/>
              <a:buChar char="•"/>
            </a:pPr>
            <a:endParaRPr lang="pl-PL" sz="3200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AspadTools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</a:p>
          <a:p>
            <a:pPr marL="0" indent="0"/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     – konwersja z 1 -&gt; 2</a:t>
            </a:r>
          </a:p>
          <a:p>
            <a:pPr marL="0" indent="0"/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400050" lvl="1" indent="0">
              <a:buNone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Zalecenia:</a:t>
            </a:r>
          </a:p>
          <a:p>
            <a:pPr marL="857250" lvl="1" indent="-457200">
              <a:buFont typeface="Arial" pitchFamily="34" charset="0"/>
              <a:buChar char="•"/>
            </a:pPr>
            <a:endParaRPr lang="pl-PL" sz="3200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Aplikacje mieszane</a:t>
            </a:r>
          </a:p>
          <a:p>
            <a:pPr marL="400050" lvl="1" indent="0">
              <a:buNone/>
            </a:pPr>
            <a:r>
              <a:rPr lang="pl-PL" sz="3200" i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wersja 1</a:t>
            </a:r>
          </a:p>
          <a:p>
            <a:pPr marL="400050" lvl="1" indent="0">
              <a:buNone/>
            </a:pPr>
            <a:endParaRPr lang="pl-PL" sz="3200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Aplikacje nowe </a:t>
            </a:r>
          </a:p>
          <a:p>
            <a:pPr marL="400050" lvl="1" indent="0">
              <a:buNone/>
            </a:pPr>
            <a:r>
              <a:rPr lang="pl-PL" sz="3200" i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	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– wersja 2</a:t>
            </a: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dirty="0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9337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352928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/>
            <a:r>
              <a:rPr lang="pl-PL" sz="2800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I to już koniec.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10"/>
          </p:nvPr>
        </p:nvSpPr>
        <p:spPr>
          <a:xfrm>
            <a:off x="467544" y="1052736"/>
            <a:ext cx="8464454" cy="19442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Ale zawsze można do nas zadzwonić </a:t>
            </a:r>
            <a:r>
              <a:rPr lang="pl-PL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  <a:sym typeface="Wingdings" pitchFamily="2" charset="2"/>
              </a:rPr>
              <a:t></a:t>
            </a:r>
            <a:endParaRPr lang="pl-PL" sz="40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BFB02B4-7DCF-4A7D-9F3A-65EA0F5584C6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7" name="Symbol zastępczy stopki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827584" y="2132856"/>
            <a:ext cx="4331122" cy="2862322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pl-PL" sz="3200" b="1" dirty="0" smtClean="0">
                <a:solidFill>
                  <a:srgbClr val="525552"/>
                </a:solidFill>
                <a:latin typeface="Verdana" pitchFamily="34" charset="0"/>
              </a:rPr>
              <a:t>ASKOM</a:t>
            </a:r>
            <a: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  <a:t> </a:t>
            </a:r>
            <a:r>
              <a:rPr lang="pl-PL" sz="3200" b="1" dirty="0" smtClean="0">
                <a:solidFill>
                  <a:srgbClr val="525552"/>
                </a:solidFill>
                <a:latin typeface="Verdana" pitchFamily="34" charset="0"/>
              </a:rPr>
              <a:t>Sp. z o.o.</a:t>
            </a:r>
          </a:p>
          <a:p>
            <a:pPr>
              <a:spcAft>
                <a:spcPts val="1200"/>
              </a:spcAft>
            </a:pPr>
            <a: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  <a:t>ul. Józefa Sowińskiego 13</a:t>
            </a:r>
            <a:b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</a:br>
            <a: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  <a:t>44-100 </a:t>
            </a:r>
            <a: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  <a:t>Gliwice</a:t>
            </a:r>
          </a:p>
          <a:p>
            <a:pPr>
              <a:spcAft>
                <a:spcPts val="1200"/>
              </a:spcAft>
            </a:pPr>
            <a:r>
              <a:rPr lang="pl-PL" sz="3200" dirty="0" smtClean="0">
                <a:solidFill>
                  <a:srgbClr val="525552"/>
                </a:solidFill>
                <a:latin typeface="Verdana" pitchFamily="34" charset="0"/>
              </a:rPr>
              <a:t>Tel.: </a:t>
            </a:r>
            <a:r>
              <a:rPr lang="pl-PL" sz="3200" b="1" dirty="0" smtClean="0">
                <a:solidFill>
                  <a:srgbClr val="525552"/>
                </a:solidFill>
                <a:latin typeface="Verdana" pitchFamily="34" charset="0"/>
              </a:rPr>
              <a:t>32 30 18 100</a:t>
            </a:r>
            <a:endParaRPr lang="pl-PL" sz="3200" b="1" dirty="0">
              <a:solidFill>
                <a:srgbClr val="525552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Wybrane nowości z listy nieskończonej.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8496944" cy="466055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Pakiet  „</a:t>
            </a:r>
            <a:r>
              <a:rPr lang="pl-PL" sz="3200" b="1" dirty="0" err="1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Asix</a:t>
            </a:r>
            <a:r>
              <a:rPr lang="pl-PL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WAGO”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Konstruktor – przyjazne narzędzie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Niemożliwe staje się możliwe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asixEvo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trwała ewolucja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- obiekty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- akcje</a:t>
            </a:r>
          </a:p>
          <a:p>
            <a:pPr marL="914400" lvl="1" indent="-514350">
              <a:buFont typeface="Arial" pitchFamily="34" charset="0"/>
              <a:buChar char="•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- inne użyteczności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AsTrend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ciągła ewolucja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AspadTools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rozwiązanie na archiwa mieszane</a:t>
            </a:r>
          </a:p>
          <a:p>
            <a:pPr marL="0" indent="0"/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S:\ASKOM\dokumentacja_ASIX\PREZENTACJE_SZABLONY\ASIX_7_szablon_prezentacji\grafika\obiekty Asix.Evo\zawór 2-drogowy rącz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41204"/>
            <a:ext cx="2583778" cy="2330265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41204"/>
            <a:ext cx="692467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1. Pakiet „</a:t>
            </a:r>
            <a:r>
              <a:rPr lang="pl-PL" sz="2800" dirty="0" err="1" smtClean="0">
                <a:solidFill>
                  <a:schemeClr val="tx1"/>
                </a:solidFill>
              </a:rPr>
              <a:t>Asix</a:t>
            </a:r>
            <a:r>
              <a:rPr lang="pl-PL" sz="2800" dirty="0" smtClean="0">
                <a:solidFill>
                  <a:schemeClr val="tx1"/>
                </a:solidFill>
              </a:rPr>
              <a:t> – WAGO”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306239" y="1124744"/>
            <a:ext cx="8496944" cy="46605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Baza generowana z plików </a:t>
            </a: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CoDeSys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: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projekt.Sym_xml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projekt.exp</a:t>
            </a:r>
            <a:endParaRPr lang="pl-PL" sz="3200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Driwer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WAGO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Wzorce </a:t>
            </a: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asixEvo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– bloki WAGO</a:t>
            </a:r>
          </a:p>
          <a:p>
            <a:pPr marL="0" indent="0"/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8966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S:\ASKOM\dokumentacja_ASIX\PREZENTACJE_SZABLONY\ASIX_7_szablon_prezentacji\grafika\obiekty Asix.Evo\podgląd skonfigurowanego obiektu MIERNI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4509120"/>
            <a:ext cx="2607039" cy="1802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>
                <a:solidFill>
                  <a:schemeClr val="tx1"/>
                </a:solidFill>
              </a:rPr>
              <a:t>2</a:t>
            </a:r>
            <a:r>
              <a:rPr lang="pl-PL" sz="2800" dirty="0" smtClean="0">
                <a:solidFill>
                  <a:schemeClr val="tx1"/>
                </a:solidFill>
              </a:rPr>
              <a:t>. Konstruktor – przyjazne narzędzie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8496944" cy="46605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Zakładki : 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widok „Klasyczny”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widok „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Kompaktowy”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Diagnostyka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29000"/>
            <a:ext cx="3384376" cy="253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321" y="980728"/>
            <a:ext cx="3739770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40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14042"/>
            <a:ext cx="424847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3</a:t>
            </a:r>
            <a:r>
              <a:rPr lang="pl-PL" sz="2800" dirty="0" smtClean="0">
                <a:solidFill>
                  <a:schemeClr val="tx1"/>
                </a:solidFill>
              </a:rPr>
              <a:t>. Niemożliwe staje się możliwe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8496944" cy="46605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Długie nazwy zmiennych </a:t>
            </a:r>
            <a:r>
              <a:rPr lang="pl-PL" sz="3200" b="1" dirty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: </a:t>
            </a: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nawet 255 znaków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Pomiar w ramce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4725144"/>
            <a:ext cx="5430712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94299"/>
            <a:ext cx="21621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360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.1  Obiekty </a:t>
            </a:r>
            <a:r>
              <a:rPr lang="pl-PL" sz="2800" dirty="0" err="1" smtClean="0">
                <a:solidFill>
                  <a:schemeClr val="tx1"/>
                </a:solidFill>
              </a:rPr>
              <a:t>evo</a:t>
            </a:r>
            <a:r>
              <a:rPr lang="pl-PL" sz="2800" dirty="0" smtClean="0">
                <a:solidFill>
                  <a:schemeClr val="tx1"/>
                </a:solidFill>
              </a:rPr>
              <a:t> 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340768"/>
            <a:ext cx="8496944" cy="458854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Tabela zmiennych – </a:t>
            </a:r>
            <a:r>
              <a:rPr lang="pl-PL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sortowanie po kolumnach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40471"/>
            <a:ext cx="3152775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940471"/>
            <a:ext cx="31242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634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.1  Obiekty </a:t>
            </a:r>
            <a:r>
              <a:rPr lang="pl-PL" sz="2800" dirty="0" err="1" smtClean="0">
                <a:solidFill>
                  <a:schemeClr val="tx1"/>
                </a:solidFill>
              </a:rPr>
              <a:t>evo</a:t>
            </a:r>
            <a:r>
              <a:rPr lang="pl-PL" sz="2800" dirty="0" smtClean="0">
                <a:solidFill>
                  <a:schemeClr val="tx1"/>
                </a:solidFill>
              </a:rPr>
              <a:t> 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340768"/>
            <a:ext cx="8496944" cy="496855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Tabela zmiennych – </a:t>
            </a:r>
            <a:r>
              <a:rPr lang="pl-PL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sortowanie po kolumnach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Właściwości podstawowe:</a:t>
            </a:r>
          </a:p>
          <a:p>
            <a:pPr marL="857250" lvl="1" indent="-457200">
              <a:buFont typeface="Arial" pitchFamily="34" charset="0"/>
              <a:buChar char="•"/>
            </a:pP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endParaRPr lang="pl-PL" sz="3200" b="1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857250" lvl="1" indent="-457200">
              <a:buFont typeface="Arial" pitchFamily="34" charset="0"/>
              <a:buChar char="•"/>
            </a:pP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Baza zmiennych: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0" indent="0"/>
            <a:endParaRPr lang="pl-PL" sz="3200" b="1" i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59597"/>
            <a:ext cx="38766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94769"/>
            <a:ext cx="3248025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5069"/>
            <a:ext cx="37433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4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.1  Obiekty </a:t>
            </a:r>
            <a:r>
              <a:rPr lang="pl-PL" sz="2800" dirty="0" err="1" smtClean="0">
                <a:solidFill>
                  <a:schemeClr val="tx1"/>
                </a:solidFill>
              </a:rPr>
              <a:t>evo</a:t>
            </a:r>
            <a:r>
              <a:rPr lang="pl-PL" sz="2800" dirty="0" smtClean="0">
                <a:solidFill>
                  <a:schemeClr val="tx1"/>
                </a:solidFill>
              </a:rPr>
              <a:t> 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340768"/>
            <a:ext cx="8496944" cy="458854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Wykres – </a:t>
            </a:r>
            <a:r>
              <a:rPr lang="pl-PL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limity liniowe lub pasmowe</a:t>
            </a: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24098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16832"/>
            <a:ext cx="368617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55393"/>
            <a:ext cx="42957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49080"/>
            <a:ext cx="28670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91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dirty="0" smtClean="0">
                <a:solidFill>
                  <a:schemeClr val="tx1"/>
                </a:solidFill>
              </a:rPr>
              <a:t>4</a:t>
            </a:r>
            <a:r>
              <a:rPr lang="pl-PL" sz="2800" dirty="0" smtClean="0">
                <a:solidFill>
                  <a:schemeClr val="tx1"/>
                </a:solidFill>
              </a:rPr>
              <a:t>.2  Akcje operatorskie evo7.1</a:t>
            </a:r>
            <a:endParaRPr lang="pl-PL" sz="2800" dirty="0">
              <a:solidFill>
                <a:schemeClr val="tx1"/>
              </a:solidFill>
            </a:endParaRPr>
          </a:p>
        </p:txBody>
      </p:sp>
      <p:sp>
        <p:nvSpPr>
          <p:cNvPr id="7" name="Symbol zastępczy tekstu 6"/>
          <p:cNvSpPr>
            <a:spLocks noGrp="1"/>
          </p:cNvSpPr>
          <p:nvPr>
            <p:ph type="body" sz="quarter" idx="10"/>
          </p:nvPr>
        </p:nvSpPr>
        <p:spPr>
          <a:xfrm>
            <a:off x="251520" y="1340768"/>
            <a:ext cx="8496944" cy="458854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SetParameter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(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name,val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)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SetParameters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(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params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Parameters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()</a:t>
            </a:r>
            <a:endParaRPr lang="pl-PL" sz="3200" b="1" i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Ask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(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qestion,timeout,defRes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)</a:t>
            </a:r>
            <a:endParaRPr lang="pl-PL" sz="3200" b="1" dirty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GetVarNames</a:t>
            </a: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pl-PL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AcceptAlarmsOnTable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( </a:t>
            </a:r>
            <a:r>
              <a:rPr lang="pl-PL" sz="32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tabName</a:t>
            </a:r>
            <a:r>
              <a:rPr lang="pl-PL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pl-PL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Font typeface="+mj-lt"/>
              <a:buAutoNum type="arabicPeriod"/>
            </a:pPr>
            <a:endParaRPr lang="pl-PL" sz="3200" b="1" dirty="0" smtClean="0">
              <a:solidFill>
                <a:schemeClr val="tx1">
                  <a:lumMod val="95000"/>
                  <a:lumOff val="5000"/>
                </a:schemeClr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C0C41F2-7057-4C61-BF63-D3FA1A6EEF7E}" type="datetime1">
              <a:rPr lang="pl-PL" smtClean="0"/>
              <a:pPr/>
              <a:t>2013-05-13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l-PL" smtClean="0"/>
              <a:t>, Warsztaty IPA 2013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703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3638</TotalTime>
  <Words>350</Words>
  <Application>Microsoft Office PowerPoint</Application>
  <PresentationFormat>Pokaz na ekranie (4:3)</PresentationFormat>
  <Paragraphs>129</Paragraphs>
  <Slides>14</Slides>
  <Notes>2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15" baseType="lpstr">
      <vt:lpstr>Motyw pakietu Office</vt:lpstr>
      <vt:lpstr>Asix.Evo 7.0   vs  Asix.Evo 7.1    czyli:  Co nowego w 7.1 odcinek 11</vt:lpstr>
      <vt:lpstr>Wybrane nowości z listy nieskończonej.</vt:lpstr>
      <vt:lpstr>1. Pakiet „Asix – WAGO”</vt:lpstr>
      <vt:lpstr>2. Konstruktor – przyjazne narzędzie</vt:lpstr>
      <vt:lpstr>3. Niemożliwe staje się możliwe</vt:lpstr>
      <vt:lpstr>4.1  Obiekty evo 7.1</vt:lpstr>
      <vt:lpstr>4.1  Obiekty evo 7.1</vt:lpstr>
      <vt:lpstr>4.1  Obiekty evo 7.1</vt:lpstr>
      <vt:lpstr>4.2  Akcje operatorskie evo7.1</vt:lpstr>
      <vt:lpstr>4.3a  Użyteczności evo7.1</vt:lpstr>
      <vt:lpstr>4.3b  Użyteczności evo7.1</vt:lpstr>
      <vt:lpstr>5  AsTrend evo 7.1</vt:lpstr>
      <vt:lpstr>6  Archiwum evo 7.1</vt:lpstr>
      <vt:lpstr>I to już koniec.</vt:lpstr>
    </vt:vector>
  </TitlesOfParts>
  <Company>Askom Sp. z o.o.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BPi</dc:creator>
  <cp:lastModifiedBy>Marian Strzałkowski</cp:lastModifiedBy>
  <cp:revision>540</cp:revision>
  <cp:lastPrinted>2013-05-14T16:22:15Z</cp:lastPrinted>
  <dcterms:created xsi:type="dcterms:W3CDTF">2009-09-16T14:12:54Z</dcterms:created>
  <dcterms:modified xsi:type="dcterms:W3CDTF">2013-05-14T16:25:12Z</dcterms:modified>
</cp:coreProperties>
</file>