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7" r:id="rId2"/>
    <p:sldId id="320" r:id="rId3"/>
    <p:sldId id="318" r:id="rId4"/>
    <p:sldId id="326" r:id="rId5"/>
    <p:sldId id="328" r:id="rId6"/>
    <p:sldId id="333" r:id="rId7"/>
    <p:sldId id="329" r:id="rId8"/>
    <p:sldId id="330" r:id="rId9"/>
    <p:sldId id="331" r:id="rId10"/>
    <p:sldId id="332" r:id="rId11"/>
    <p:sldId id="334" r:id="rId12"/>
    <p:sldId id="335" r:id="rId13"/>
    <p:sldId id="340" r:id="rId14"/>
    <p:sldId id="337" r:id="rId15"/>
    <p:sldId id="338" r:id="rId16"/>
    <p:sldId id="339" r:id="rId17"/>
    <p:sldId id="344" r:id="rId18"/>
    <p:sldId id="341" r:id="rId19"/>
    <p:sldId id="342" r:id="rId20"/>
    <p:sldId id="343" r:id="rId21"/>
    <p:sldId id="304" r:id="rId22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64B74"/>
    <a:srgbClr val="272F31"/>
    <a:srgbClr val="2A363E"/>
    <a:srgbClr val="25292C"/>
    <a:srgbClr val="FDD318"/>
    <a:srgbClr val="1F517B"/>
    <a:srgbClr val="215579"/>
    <a:srgbClr val="424A4D"/>
    <a:srgbClr val="283A40"/>
    <a:srgbClr val="303A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 autoAdjust="0"/>
    <p:restoredTop sz="94660"/>
  </p:normalViewPr>
  <p:slideViewPr>
    <p:cSldViewPr>
      <p:cViewPr>
        <p:scale>
          <a:sx n="100" d="100"/>
          <a:sy n="100" d="100"/>
        </p:scale>
        <p:origin x="-46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F6982E-F1A2-4C18-8E8A-87707FDD6052}" type="datetimeFigureOut">
              <a:rPr lang="pl-PL" smtClean="0"/>
              <a:pPr/>
              <a:t>2013-05-14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D68787-226D-4592-99DF-13597F90C21E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6686474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l-PL" dirty="0" smtClean="0"/>
              <a:t>Slajd tytułowy</a:t>
            </a: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D68787-226D-4592-99DF-13597F90C21E}" type="slidenum">
              <a:rPr lang="pl-PL" smtClean="0"/>
              <a:pPr/>
              <a:t>1</a:t>
            </a:fld>
            <a:endParaRPr lang="pl-PL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dirty="0" smtClean="0"/>
              <a:t>Prezentacja wybranego modułu </a:t>
            </a:r>
            <a:r>
              <a:rPr lang="pl-PL" dirty="0" err="1" smtClean="0"/>
              <a:t>asixa</a:t>
            </a:r>
            <a:r>
              <a:rPr lang="pl-PL" dirty="0" smtClean="0"/>
              <a:t> (</a:t>
            </a:r>
            <a:r>
              <a:rPr lang="pl-PL" dirty="0" err="1" smtClean="0"/>
              <a:t>AsRaport</a:t>
            </a:r>
            <a:r>
              <a:rPr lang="pl-PL" dirty="0" smtClean="0"/>
              <a:t>)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D68787-226D-4592-99DF-13597F90C21E}" type="slidenum">
              <a:rPr lang="pl-PL" smtClean="0"/>
              <a:pPr/>
              <a:t>12</a:t>
            </a:fld>
            <a:endParaRPr lang="pl-PL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dirty="0" smtClean="0"/>
              <a:t>Prezentacja wybranego modułu </a:t>
            </a:r>
            <a:r>
              <a:rPr lang="pl-PL" dirty="0" err="1" smtClean="0"/>
              <a:t>asixa</a:t>
            </a:r>
            <a:r>
              <a:rPr lang="pl-PL" dirty="0" smtClean="0"/>
              <a:t> (</a:t>
            </a:r>
            <a:r>
              <a:rPr lang="pl-PL" dirty="0" err="1" smtClean="0"/>
              <a:t>AsRaport</a:t>
            </a:r>
            <a:r>
              <a:rPr lang="pl-PL" dirty="0" smtClean="0"/>
              <a:t>)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D68787-226D-4592-99DF-13597F90C21E}" type="slidenum">
              <a:rPr lang="pl-PL" smtClean="0"/>
              <a:pPr/>
              <a:t>13</a:t>
            </a:fld>
            <a:endParaRPr lang="pl-PL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dirty="0" smtClean="0"/>
              <a:t>Prezentacja wybranego modułu </a:t>
            </a:r>
            <a:r>
              <a:rPr lang="pl-PL" dirty="0" err="1" smtClean="0"/>
              <a:t>asixa</a:t>
            </a:r>
            <a:r>
              <a:rPr lang="pl-PL" dirty="0" smtClean="0"/>
              <a:t> (</a:t>
            </a:r>
            <a:r>
              <a:rPr lang="pl-PL" dirty="0" err="1" smtClean="0"/>
              <a:t>AsRaport</a:t>
            </a:r>
            <a:r>
              <a:rPr lang="pl-PL" dirty="0" smtClean="0"/>
              <a:t>)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D68787-226D-4592-99DF-13597F90C21E}" type="slidenum">
              <a:rPr lang="pl-PL" smtClean="0"/>
              <a:pPr/>
              <a:t>15</a:t>
            </a:fld>
            <a:endParaRPr lang="pl-PL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dirty="0" smtClean="0"/>
              <a:t>Prezentacja wybranego modułu </a:t>
            </a:r>
            <a:r>
              <a:rPr lang="pl-PL" dirty="0" err="1" smtClean="0"/>
              <a:t>asixa</a:t>
            </a:r>
            <a:r>
              <a:rPr lang="pl-PL" dirty="0" smtClean="0"/>
              <a:t> (</a:t>
            </a:r>
            <a:r>
              <a:rPr lang="pl-PL" dirty="0" err="1" smtClean="0"/>
              <a:t>AsRaport</a:t>
            </a:r>
            <a:r>
              <a:rPr lang="pl-PL" dirty="0" smtClean="0"/>
              <a:t>)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D68787-226D-4592-99DF-13597F90C21E}" type="slidenum">
              <a:rPr lang="pl-PL" smtClean="0"/>
              <a:pPr/>
              <a:t>17</a:t>
            </a:fld>
            <a:endParaRPr lang="pl-PL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dirty="0" smtClean="0"/>
              <a:t>Prezentacja wybranego modułu </a:t>
            </a:r>
            <a:r>
              <a:rPr lang="pl-PL" dirty="0" err="1" smtClean="0"/>
              <a:t>asixa</a:t>
            </a:r>
            <a:r>
              <a:rPr lang="pl-PL" dirty="0" smtClean="0"/>
              <a:t> (</a:t>
            </a:r>
            <a:r>
              <a:rPr lang="pl-PL" dirty="0" err="1" smtClean="0"/>
              <a:t>AsRaport</a:t>
            </a:r>
            <a:r>
              <a:rPr lang="pl-PL" dirty="0" smtClean="0"/>
              <a:t>)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D68787-226D-4592-99DF-13597F90C21E}" type="slidenum">
              <a:rPr lang="pl-PL" smtClean="0"/>
              <a:pPr/>
              <a:t>18</a:t>
            </a:fld>
            <a:endParaRPr lang="pl-PL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dirty="0" smtClean="0"/>
              <a:t>Prezentacja wybranego modułu </a:t>
            </a:r>
            <a:r>
              <a:rPr lang="pl-PL" dirty="0" err="1" smtClean="0"/>
              <a:t>asixa</a:t>
            </a:r>
            <a:r>
              <a:rPr lang="pl-PL" dirty="0" smtClean="0"/>
              <a:t> (</a:t>
            </a:r>
            <a:r>
              <a:rPr lang="pl-PL" dirty="0" err="1" smtClean="0"/>
              <a:t>AsRaport</a:t>
            </a:r>
            <a:r>
              <a:rPr lang="pl-PL" dirty="0" smtClean="0"/>
              <a:t>)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D68787-226D-4592-99DF-13597F90C21E}" type="slidenum">
              <a:rPr lang="pl-PL" smtClean="0"/>
              <a:pPr/>
              <a:t>19</a:t>
            </a:fld>
            <a:endParaRPr lang="pl-PL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dirty="0" smtClean="0"/>
              <a:t>Prezentacja wybranego modułu </a:t>
            </a:r>
            <a:r>
              <a:rPr lang="pl-PL" dirty="0" err="1" smtClean="0"/>
              <a:t>asixa</a:t>
            </a:r>
            <a:r>
              <a:rPr lang="pl-PL" dirty="0" smtClean="0"/>
              <a:t> (</a:t>
            </a:r>
            <a:r>
              <a:rPr lang="pl-PL" dirty="0" err="1" smtClean="0"/>
              <a:t>AsRaport</a:t>
            </a:r>
            <a:r>
              <a:rPr lang="pl-PL" dirty="0" smtClean="0"/>
              <a:t>)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D68787-226D-4592-99DF-13597F90C21E}" type="slidenum">
              <a:rPr lang="pl-PL" smtClean="0"/>
              <a:pPr/>
              <a:t>20</a:t>
            </a:fld>
            <a:endParaRPr lang="pl-PL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l-PL" dirty="0" smtClean="0"/>
              <a:t>Mapa Polski</a:t>
            </a: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D68787-226D-4592-99DF-13597F90C21E}" type="slidenum">
              <a:rPr lang="pl-PL" smtClean="0"/>
              <a:pPr/>
              <a:t>21</a:t>
            </a:fld>
            <a:endParaRPr lang="pl-PL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dirty="0" smtClean="0"/>
              <a:t>Prezentacja wybranego modułu </a:t>
            </a:r>
            <a:r>
              <a:rPr lang="pl-PL" dirty="0" err="1" smtClean="0"/>
              <a:t>asixa</a:t>
            </a:r>
            <a:r>
              <a:rPr lang="pl-PL" dirty="0" smtClean="0"/>
              <a:t> (</a:t>
            </a:r>
            <a:r>
              <a:rPr lang="pl-PL" smtClean="0"/>
              <a:t>AsRaport)</a:t>
            </a:r>
            <a:endParaRPr lang="pl-PL" dirty="0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D68787-226D-4592-99DF-13597F90C21E}" type="slidenum">
              <a:rPr lang="pl-PL" smtClean="0"/>
              <a:pPr/>
              <a:t>3</a:t>
            </a:fld>
            <a:endParaRPr lang="pl-PL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dirty="0" smtClean="0"/>
              <a:t>Prezentacja wybranego modułu </a:t>
            </a:r>
            <a:r>
              <a:rPr lang="pl-PL" dirty="0" err="1" smtClean="0"/>
              <a:t>asixa</a:t>
            </a:r>
            <a:r>
              <a:rPr lang="pl-PL" dirty="0" smtClean="0"/>
              <a:t> (</a:t>
            </a:r>
            <a:r>
              <a:rPr lang="pl-PL" smtClean="0"/>
              <a:t>AsRaport)</a:t>
            </a:r>
            <a:endParaRPr lang="pl-PL" dirty="0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D68787-226D-4592-99DF-13597F90C21E}" type="slidenum">
              <a:rPr lang="pl-PL" smtClean="0"/>
              <a:pPr/>
              <a:t>5</a:t>
            </a:fld>
            <a:endParaRPr lang="pl-PL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dirty="0" smtClean="0"/>
              <a:t>Prezentacja wybranego modułu </a:t>
            </a:r>
            <a:r>
              <a:rPr lang="pl-PL" dirty="0" err="1" smtClean="0"/>
              <a:t>asixa</a:t>
            </a:r>
            <a:r>
              <a:rPr lang="pl-PL" dirty="0" smtClean="0"/>
              <a:t> (</a:t>
            </a:r>
            <a:r>
              <a:rPr lang="pl-PL" smtClean="0"/>
              <a:t>AsRaport)</a:t>
            </a:r>
            <a:endParaRPr lang="pl-PL" dirty="0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D68787-226D-4592-99DF-13597F90C21E}" type="slidenum">
              <a:rPr lang="pl-PL" smtClean="0"/>
              <a:pPr/>
              <a:t>6</a:t>
            </a:fld>
            <a:endParaRPr lang="pl-PL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dirty="0" smtClean="0"/>
              <a:t>Prezentacja wybranego modułu </a:t>
            </a:r>
            <a:r>
              <a:rPr lang="pl-PL" dirty="0" err="1" smtClean="0"/>
              <a:t>asixa</a:t>
            </a:r>
            <a:r>
              <a:rPr lang="pl-PL" dirty="0" smtClean="0"/>
              <a:t> (</a:t>
            </a:r>
            <a:r>
              <a:rPr lang="pl-PL" smtClean="0"/>
              <a:t>AsRaport)</a:t>
            </a:r>
            <a:endParaRPr lang="pl-PL" dirty="0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D68787-226D-4592-99DF-13597F90C21E}" type="slidenum">
              <a:rPr lang="pl-PL" smtClean="0"/>
              <a:pPr/>
              <a:t>7</a:t>
            </a:fld>
            <a:endParaRPr lang="pl-PL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dirty="0" smtClean="0"/>
              <a:t>Prezentacja wybranego modułu </a:t>
            </a:r>
            <a:r>
              <a:rPr lang="pl-PL" dirty="0" err="1" smtClean="0"/>
              <a:t>asixa</a:t>
            </a:r>
            <a:r>
              <a:rPr lang="pl-PL" dirty="0" smtClean="0"/>
              <a:t> (</a:t>
            </a:r>
            <a:r>
              <a:rPr lang="pl-PL" smtClean="0"/>
              <a:t>AsRaport)</a:t>
            </a:r>
            <a:endParaRPr lang="pl-PL" dirty="0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D68787-226D-4592-99DF-13597F90C21E}" type="slidenum">
              <a:rPr lang="pl-PL" smtClean="0"/>
              <a:pPr/>
              <a:t>8</a:t>
            </a:fld>
            <a:endParaRPr lang="pl-PL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dirty="0" smtClean="0"/>
              <a:t>Prezentacja wybranego modułu </a:t>
            </a:r>
            <a:r>
              <a:rPr lang="pl-PL" dirty="0" err="1" smtClean="0"/>
              <a:t>asixa</a:t>
            </a:r>
            <a:r>
              <a:rPr lang="pl-PL" dirty="0" smtClean="0"/>
              <a:t> (</a:t>
            </a:r>
            <a:r>
              <a:rPr lang="pl-PL" smtClean="0"/>
              <a:t>AsRaport)</a:t>
            </a:r>
            <a:endParaRPr lang="pl-PL" dirty="0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D68787-226D-4592-99DF-13597F90C21E}" type="slidenum">
              <a:rPr lang="pl-PL" smtClean="0"/>
              <a:pPr/>
              <a:t>9</a:t>
            </a:fld>
            <a:endParaRPr lang="pl-PL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dirty="0" smtClean="0"/>
              <a:t>Prezentacja wybranego modułu </a:t>
            </a:r>
            <a:r>
              <a:rPr lang="pl-PL" dirty="0" err="1" smtClean="0"/>
              <a:t>asixa</a:t>
            </a:r>
            <a:r>
              <a:rPr lang="pl-PL" dirty="0" smtClean="0"/>
              <a:t> (</a:t>
            </a:r>
            <a:r>
              <a:rPr lang="pl-PL" smtClean="0"/>
              <a:t>AsRaport)</a:t>
            </a:r>
            <a:endParaRPr lang="pl-PL" dirty="0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D68787-226D-4592-99DF-13597F90C21E}" type="slidenum">
              <a:rPr lang="pl-PL" smtClean="0"/>
              <a:pPr/>
              <a:t>10</a:t>
            </a:fld>
            <a:endParaRPr lang="pl-PL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dirty="0" smtClean="0"/>
              <a:t>Prezentacja wybranego modułu </a:t>
            </a:r>
            <a:r>
              <a:rPr lang="pl-PL" dirty="0" err="1" smtClean="0"/>
              <a:t>asixa</a:t>
            </a:r>
            <a:r>
              <a:rPr lang="pl-PL" dirty="0" smtClean="0"/>
              <a:t> (</a:t>
            </a:r>
            <a:r>
              <a:rPr lang="pl-PL" dirty="0" err="1" smtClean="0"/>
              <a:t>AsRaport</a:t>
            </a:r>
            <a:r>
              <a:rPr lang="pl-PL" dirty="0" smtClean="0"/>
              <a:t>)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D68787-226D-4592-99DF-13597F90C21E}" type="slidenum">
              <a:rPr lang="pl-PL" smtClean="0"/>
              <a:pPr/>
              <a:t>11</a:t>
            </a:fld>
            <a:endParaRPr lang="pl-PL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Obraz 18" descr="Obrazek1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1556792"/>
            <a:ext cx="9144000" cy="3307087"/>
          </a:xfrm>
          <a:prstGeom prst="rect">
            <a:avLst/>
          </a:prstGeom>
        </p:spPr>
      </p:pic>
      <p:pic>
        <p:nvPicPr>
          <p:cNvPr id="20" name="Obraz 19" descr="kule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702556" y="284981"/>
            <a:ext cx="8441444" cy="6858881"/>
          </a:xfrm>
          <a:prstGeom prst="rect">
            <a:avLst/>
          </a:prstGeom>
        </p:spPr>
      </p:pic>
      <p:sp>
        <p:nvSpPr>
          <p:cNvPr id="16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179512" y="4869160"/>
            <a:ext cx="8784976" cy="6429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lnSpc>
                <a:spcPts val="23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wpisać tytuł prezentacji</a:t>
            </a:r>
            <a:endParaRPr lang="pl-PL" dirty="0"/>
          </a:p>
        </p:txBody>
      </p:sp>
      <p:sp>
        <p:nvSpPr>
          <p:cNvPr id="17" name="Symbol zastępczy daty 3"/>
          <p:cNvSpPr>
            <a:spLocks noGrp="1"/>
          </p:cNvSpPr>
          <p:nvPr>
            <p:ph type="dt" sz="half" idx="10"/>
          </p:nvPr>
        </p:nvSpPr>
        <p:spPr>
          <a:xfrm>
            <a:off x="251520" y="6448251"/>
            <a:ext cx="946448" cy="365125"/>
          </a:xfrm>
        </p:spPr>
        <p:txBody>
          <a:bodyPr/>
          <a:lstStyle/>
          <a:p>
            <a:fld id="{FF2F4BD7-23D3-44AC-BC7E-A1E1CFD9B6D1}" type="datetime1">
              <a:rPr lang="pl-PL" smtClean="0"/>
              <a:pPr/>
              <a:t>2013-05-14</a:t>
            </a:fld>
            <a:endParaRPr lang="pl-PL"/>
          </a:p>
        </p:txBody>
      </p:sp>
      <p:sp>
        <p:nvSpPr>
          <p:cNvPr id="18" name="Symbol zastępczy stopki 4"/>
          <p:cNvSpPr>
            <a:spLocks noGrp="1"/>
          </p:cNvSpPr>
          <p:nvPr>
            <p:ph type="ftr" sz="quarter" idx="11"/>
          </p:nvPr>
        </p:nvSpPr>
        <p:spPr>
          <a:xfrm>
            <a:off x="892320" y="6448251"/>
            <a:ext cx="1563086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pic>
        <p:nvPicPr>
          <p:cNvPr id="9" name="Obraz 8" descr="ASKOM_0_153_153.png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  <p:pic>
        <p:nvPicPr>
          <p:cNvPr id="22" name="Obraz 21" descr="logo_asixevo.png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6516216" y="404664"/>
            <a:ext cx="2066549" cy="8778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six_med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5" name="Symbol zastępczy daty 3"/>
          <p:cNvSpPr>
            <a:spLocks noGrp="1"/>
          </p:cNvSpPr>
          <p:nvPr>
            <p:ph type="dt" sz="half" idx="10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fld id="{3EC50CFA-5048-4D9A-948F-F55539D2A9D7}" type="datetime1">
              <a:rPr lang="pl-PL" smtClean="0"/>
              <a:pPr/>
              <a:t>2013-05-14</a:t>
            </a:fld>
            <a:endParaRPr lang="pl-PL" dirty="0"/>
          </a:p>
        </p:txBody>
      </p:sp>
      <p:sp>
        <p:nvSpPr>
          <p:cNvPr id="16" name="Symbol zastępczy stopki 4"/>
          <p:cNvSpPr>
            <a:spLocks noGrp="1"/>
          </p:cNvSpPr>
          <p:nvPr>
            <p:ph type="ftr" sz="quarter" idx="11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pic>
        <p:nvPicPr>
          <p:cNvPr id="20" name="Obraz 19" descr="medal2_1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87624" y="4482220"/>
            <a:ext cx="952500" cy="914400"/>
          </a:xfrm>
          <a:prstGeom prst="rect">
            <a:avLst/>
          </a:prstGeom>
        </p:spPr>
      </p:pic>
      <p:pic>
        <p:nvPicPr>
          <p:cNvPr id="21" name="Obraz 20" descr="medal1_1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2915816" y="4482220"/>
            <a:ext cx="928694" cy="910120"/>
          </a:xfrm>
          <a:prstGeom prst="rect">
            <a:avLst/>
          </a:prstGeom>
        </p:spPr>
      </p:pic>
      <p:pic>
        <p:nvPicPr>
          <p:cNvPr id="22" name="Obraz 21" descr="asix_medal_2_b.png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4604224" y="4437112"/>
            <a:ext cx="1047896" cy="981212"/>
          </a:xfrm>
          <a:prstGeom prst="rect">
            <a:avLst/>
          </a:prstGeom>
        </p:spPr>
      </p:pic>
      <p:sp>
        <p:nvSpPr>
          <p:cNvPr id="23" name="pole tekstowe 22"/>
          <p:cNvSpPr txBox="1"/>
          <p:nvPr userDrawn="1"/>
        </p:nvSpPr>
        <p:spPr>
          <a:xfrm>
            <a:off x="1115616" y="5418324"/>
            <a:ext cx="192882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 dirty="0" smtClean="0"/>
              <a:t>Nagroda Międzynarodowych Targów SOFTARG '95 </a:t>
            </a:r>
          </a:p>
          <a:p>
            <a:r>
              <a:rPr lang="pl-PL" sz="1000" dirty="0" smtClean="0"/>
              <a:t>w Katowicach</a:t>
            </a:r>
          </a:p>
        </p:txBody>
      </p:sp>
      <p:sp>
        <p:nvSpPr>
          <p:cNvPr id="24" name="pole tekstowe 23"/>
          <p:cNvSpPr txBox="1"/>
          <p:nvPr userDrawn="1"/>
        </p:nvSpPr>
        <p:spPr>
          <a:xfrm>
            <a:off x="2699792" y="5418324"/>
            <a:ext cx="192882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 dirty="0" smtClean="0"/>
              <a:t>Złoty medal Międzynarodowych Targów AUTOMATICON '98 </a:t>
            </a:r>
          </a:p>
          <a:p>
            <a:r>
              <a:rPr lang="pl-PL" sz="1000" dirty="0" smtClean="0"/>
              <a:t>w Warszawie</a:t>
            </a:r>
          </a:p>
        </p:txBody>
      </p:sp>
      <p:sp>
        <p:nvSpPr>
          <p:cNvPr id="25" name="pole tekstowe 24"/>
          <p:cNvSpPr txBox="1"/>
          <p:nvPr userDrawn="1"/>
        </p:nvSpPr>
        <p:spPr>
          <a:xfrm>
            <a:off x="4572000" y="5418324"/>
            <a:ext cx="192882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 dirty="0" smtClean="0"/>
              <a:t>Złoty medal Międzynarodowych Targów AUTOMATICON 2005 </a:t>
            </a:r>
          </a:p>
          <a:p>
            <a:r>
              <a:rPr lang="pl-PL" sz="1000" dirty="0" smtClean="0"/>
              <a:t>w Warszawie</a:t>
            </a:r>
          </a:p>
        </p:txBody>
      </p:sp>
      <p:sp>
        <p:nvSpPr>
          <p:cNvPr id="26" name="Symbol zastępczy tytułu pionowego 2"/>
          <p:cNvSpPr>
            <a:spLocks noGrp="1"/>
          </p:cNvSpPr>
          <p:nvPr>
            <p:ph type="body" orient="vert" idx="1" hasCustomPrompt="1"/>
          </p:nvPr>
        </p:nvSpPr>
        <p:spPr>
          <a:xfrm>
            <a:off x="971600" y="1268760"/>
            <a:ext cx="7272808" cy="4714527"/>
          </a:xfrm>
        </p:spPr>
        <p:txBody>
          <a:bodyPr vert="horz"/>
          <a:lstStyle>
            <a:lvl1pPr>
              <a:defRPr/>
            </a:lvl1pPr>
          </a:lstStyle>
          <a:p>
            <a:pPr lvl="0"/>
            <a:r>
              <a:rPr lang="pl-PL" dirty="0" smtClean="0"/>
              <a:t>Kliknij, aby dodać tekst</a:t>
            </a:r>
          </a:p>
          <a:p>
            <a:pPr lvl="1"/>
            <a:r>
              <a:rPr lang="pl-PL" dirty="0" smtClean="0"/>
              <a:t>Drugi poziom</a:t>
            </a:r>
          </a:p>
          <a:p>
            <a:pPr lvl="2"/>
            <a:r>
              <a:rPr lang="pl-PL" dirty="0" smtClean="0"/>
              <a:t>Trzeci poziom</a:t>
            </a:r>
          </a:p>
          <a:p>
            <a:pPr lvl="3"/>
            <a:r>
              <a:rPr lang="pl-PL" dirty="0" smtClean="0"/>
              <a:t>Czwarty poziom</a:t>
            </a:r>
          </a:p>
          <a:p>
            <a:pPr lvl="4"/>
            <a:r>
              <a:rPr lang="pl-PL" dirty="0" smtClean="0"/>
              <a:t>Piąty poziom</a:t>
            </a:r>
            <a:endParaRPr lang="pl-PL" dirty="0"/>
          </a:p>
        </p:txBody>
      </p:sp>
      <p:pic>
        <p:nvPicPr>
          <p:cNvPr id="1026" name="Picture 2" descr="S:\ASKOM\dokumentacja_ASIX\PREZENTACJE_SZABLONY\ASIX_7_szablon_prezentacji\grafika\FROST&amp;SULLIVAN.jpg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31703" y="4482220"/>
            <a:ext cx="964633" cy="914400"/>
          </a:xfrm>
          <a:prstGeom prst="rect">
            <a:avLst/>
          </a:prstGeom>
          <a:noFill/>
        </p:spPr>
      </p:pic>
      <p:sp>
        <p:nvSpPr>
          <p:cNvPr id="27" name="pole tekstowe 26"/>
          <p:cNvSpPr txBox="1"/>
          <p:nvPr userDrawn="1"/>
        </p:nvSpPr>
        <p:spPr>
          <a:xfrm>
            <a:off x="6459598" y="5418324"/>
            <a:ext cx="192882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2010 Price Performance Value Leadership Award</a:t>
            </a:r>
          </a:p>
          <a:p>
            <a:r>
              <a:rPr lang="en-US" sz="1000" dirty="0" err="1" smtClean="0"/>
              <a:t>przyznana</a:t>
            </a:r>
            <a:r>
              <a:rPr lang="en-US" sz="1000" dirty="0" smtClean="0"/>
              <a:t> </a:t>
            </a:r>
            <a:r>
              <a:rPr lang="en-US" sz="1000" dirty="0" err="1" smtClean="0"/>
              <a:t>przez</a:t>
            </a:r>
            <a:r>
              <a:rPr lang="en-US" sz="1000" dirty="0" smtClean="0"/>
              <a:t> Frost &amp; Sullivan</a:t>
            </a:r>
            <a:endParaRPr lang="en-US" sz="1000" dirty="0"/>
          </a:p>
        </p:txBody>
      </p:sp>
      <p:sp>
        <p:nvSpPr>
          <p:cNvPr id="28" name="Prostokąt 27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30" name="Łącznik prosty 29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" name="Obraz 30" descr="ASKOM_0_153_153.png"/>
          <p:cNvPicPr>
            <a:picLocks noChangeAspect="1"/>
          </p:cNvPicPr>
          <p:nvPr userDrawn="1"/>
        </p:nvPicPr>
        <p:blipFill>
          <a:blip r:embed="rId6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hemat_struktury_system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9" name="Prostokąt 8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11" name="Łącznik prosty 10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six_grafika_ogól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Obraz 21" descr="asix_ogólnie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693804" y="2643182"/>
            <a:ext cx="5450195" cy="4214818"/>
          </a:xfrm>
          <a:prstGeom prst="rect">
            <a:avLst/>
          </a:prstGeom>
        </p:spPr>
      </p:pic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9" name="Symbol zastępczy tekstu 18"/>
          <p:cNvSpPr>
            <a:spLocks noGrp="1"/>
          </p:cNvSpPr>
          <p:nvPr>
            <p:ph type="body" sz="quarter" idx="10" hasCustomPrompt="1"/>
          </p:nvPr>
        </p:nvSpPr>
        <p:spPr>
          <a:xfrm>
            <a:off x="500034" y="1268760"/>
            <a:ext cx="4643438" cy="4660553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pl-PL" dirty="0" smtClean="0"/>
              <a:t>Kliknij, aby wpisać tekst</a:t>
            </a:r>
          </a:p>
          <a:p>
            <a:pPr lvl="1"/>
            <a:r>
              <a:rPr lang="pl-PL" dirty="0" smtClean="0"/>
              <a:t>Drugi poziom</a:t>
            </a:r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fld id="{5454242E-79A5-44E5-8F4F-6C553527794E}" type="datetime1">
              <a:rPr lang="pl-PL" smtClean="0"/>
              <a:pPr/>
              <a:t>2013-05-14</a:t>
            </a:fld>
            <a:endParaRPr lang="pl-PL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sp>
        <p:nvSpPr>
          <p:cNvPr id="20" name="Prostokąt 19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1" name="Łącznik prosty 20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Obraz 24" descr="ASKOM_0_153_153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zentacja_wybranego_modułu_asix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fld id="{AE789EF0-8EAE-4524-8155-89CF82CBDD34}" type="datetime1">
              <a:rPr lang="pl-PL" smtClean="0"/>
              <a:pPr/>
              <a:t>2013-05-14</a:t>
            </a:fld>
            <a:endParaRPr lang="pl-PL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sp>
        <p:nvSpPr>
          <p:cNvPr id="22" name="Symbol zastępczy tekstu 18"/>
          <p:cNvSpPr>
            <a:spLocks noGrp="1"/>
          </p:cNvSpPr>
          <p:nvPr>
            <p:ph type="body" sz="quarter" idx="10" hasCustomPrompt="1"/>
          </p:nvPr>
        </p:nvSpPr>
        <p:spPr>
          <a:xfrm>
            <a:off x="500034" y="1928802"/>
            <a:ext cx="3143272" cy="4000511"/>
          </a:xfrm>
        </p:spPr>
        <p:txBody>
          <a:bodyPr>
            <a:normAutofit/>
          </a:bodyPr>
          <a:lstStyle>
            <a:lvl1pPr>
              <a:buNone/>
              <a:defRPr sz="1400"/>
            </a:lvl1pPr>
          </a:lstStyle>
          <a:p>
            <a:pPr lvl="0"/>
            <a:r>
              <a:rPr lang="pl-PL" dirty="0" smtClean="0"/>
              <a:t>Kliknij, aby wpisać tekst</a:t>
            </a:r>
          </a:p>
        </p:txBody>
      </p:sp>
      <p:sp>
        <p:nvSpPr>
          <p:cNvPr id="19" name="Prostokąt 18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0" name="Łącznik prosty 19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Obraz 26" descr="ASKOM_0_153_153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erencje_spożywczy_herba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9" name="Symbol zastępczy tekstu 18"/>
          <p:cNvSpPr>
            <a:spLocks noGrp="1"/>
          </p:cNvSpPr>
          <p:nvPr>
            <p:ph type="body" sz="quarter" idx="10" hasCustomPrompt="1"/>
          </p:nvPr>
        </p:nvSpPr>
        <p:spPr>
          <a:xfrm>
            <a:off x="1000100" y="1928802"/>
            <a:ext cx="4643438" cy="4000511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pl-PL" dirty="0" smtClean="0"/>
              <a:t>Kliknij, aby wpisać tekst</a:t>
            </a:r>
          </a:p>
          <a:p>
            <a:pPr lvl="1"/>
            <a:r>
              <a:rPr lang="pl-PL" dirty="0" smtClean="0"/>
              <a:t>Drugi poziom</a:t>
            </a:r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fld id="{C9D7ED13-9CE2-4EA7-B643-67C0E8F0C7CE}" type="datetime1">
              <a:rPr lang="pl-PL" smtClean="0"/>
              <a:pPr/>
              <a:t>2013-05-14</a:t>
            </a:fld>
            <a:endParaRPr lang="pl-PL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dirty="0" smtClean="0"/>
              <a:t>, Warsztaty IPA 2013</a:t>
            </a:r>
            <a:endParaRPr lang="pl-PL" dirty="0"/>
          </a:p>
        </p:txBody>
      </p:sp>
      <p:pic>
        <p:nvPicPr>
          <p:cNvPr id="30" name="Obraz 29" descr="PRZEMYSŁ_HERBACIANY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283968" y="2276872"/>
            <a:ext cx="4608512" cy="3663910"/>
          </a:xfrm>
          <a:prstGeom prst="rect">
            <a:avLst/>
          </a:prstGeom>
        </p:spPr>
      </p:pic>
      <p:sp>
        <p:nvSpPr>
          <p:cNvPr id="20" name="Prostokąt 19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1" name="Łącznik prosty 20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Obraz 21" descr="ASKOM_0_153_153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eferencje_spożywcz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9" name="Symbol zastępczy tekstu 18"/>
          <p:cNvSpPr>
            <a:spLocks noGrp="1"/>
          </p:cNvSpPr>
          <p:nvPr>
            <p:ph type="body" sz="quarter" idx="10" hasCustomPrompt="1"/>
          </p:nvPr>
        </p:nvSpPr>
        <p:spPr>
          <a:xfrm>
            <a:off x="1000100" y="1928802"/>
            <a:ext cx="4643438" cy="4000511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pl-PL" dirty="0" smtClean="0"/>
              <a:t>Kliknij, aby wpisać tekst</a:t>
            </a:r>
          </a:p>
          <a:p>
            <a:pPr lvl="1"/>
            <a:r>
              <a:rPr lang="pl-PL" dirty="0" smtClean="0"/>
              <a:t>Drugi poziom</a:t>
            </a:r>
          </a:p>
        </p:txBody>
      </p:sp>
      <p:pic>
        <p:nvPicPr>
          <p:cNvPr id="22" name="Obraz 21" descr="ref_spozywczy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429124" y="2285992"/>
            <a:ext cx="4352553" cy="3529591"/>
          </a:xfrm>
          <a:prstGeom prst="rect">
            <a:avLst/>
          </a:prstGeom>
        </p:spPr>
      </p:pic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fld id="{F2CF1045-9910-483C-9A21-D6621E0DB343}" type="datetime1">
              <a:rPr lang="pl-PL" smtClean="0"/>
              <a:pPr/>
              <a:t>2013-05-14</a:t>
            </a:fld>
            <a:endParaRPr lang="pl-PL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sp>
        <p:nvSpPr>
          <p:cNvPr id="20" name="Prostokąt 19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1" name="Łącznik prosty 20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Obraz 24" descr="ASKOM_0_153_153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erencje_celuloz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9" name="Symbol zastępczy tekstu 18"/>
          <p:cNvSpPr>
            <a:spLocks noGrp="1"/>
          </p:cNvSpPr>
          <p:nvPr>
            <p:ph type="body" sz="quarter" idx="10" hasCustomPrompt="1"/>
          </p:nvPr>
        </p:nvSpPr>
        <p:spPr>
          <a:xfrm>
            <a:off x="1000100" y="1928802"/>
            <a:ext cx="4643438" cy="4000511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pl-PL" dirty="0" smtClean="0"/>
              <a:t>Kliknij, aby wpisać tekst</a:t>
            </a:r>
          </a:p>
          <a:p>
            <a:pPr lvl="1"/>
            <a:r>
              <a:rPr lang="pl-PL" dirty="0" smtClean="0"/>
              <a:t>Drugi poziom</a:t>
            </a:r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fld id="{594DD390-CB57-43B7-A11B-E00ED044638A}" type="datetime1">
              <a:rPr lang="pl-PL" smtClean="0"/>
              <a:pPr/>
              <a:t>2013-05-14</a:t>
            </a:fld>
            <a:endParaRPr lang="pl-PL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lang="pl-PL" sz="1200" i="1" kern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pl-PL" smtClean="0"/>
              <a:t>, Warsztaty IPA 2013</a:t>
            </a:r>
            <a:endParaRPr lang="pl-PL" dirty="0"/>
          </a:p>
        </p:txBody>
      </p:sp>
      <p:pic>
        <p:nvPicPr>
          <p:cNvPr id="20" name="Obraz 19" descr="referencje_chemiczny_celulozowy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429124" y="2428868"/>
            <a:ext cx="4306833" cy="3392431"/>
          </a:xfrm>
          <a:prstGeom prst="rect">
            <a:avLst/>
          </a:prstGeom>
        </p:spPr>
      </p:pic>
      <p:sp>
        <p:nvSpPr>
          <p:cNvPr id="21" name="Prostokąt 20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7" name="Łącznik prosty 26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Obraz 27" descr="ASKOM_0_153_153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erencje_energetyka_ogól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9" name="Symbol zastępczy tekstu 18"/>
          <p:cNvSpPr>
            <a:spLocks noGrp="1"/>
          </p:cNvSpPr>
          <p:nvPr>
            <p:ph type="body" sz="quarter" idx="10" hasCustomPrompt="1"/>
          </p:nvPr>
        </p:nvSpPr>
        <p:spPr>
          <a:xfrm>
            <a:off x="1000100" y="1928802"/>
            <a:ext cx="4643438" cy="4000511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pl-PL" dirty="0" smtClean="0"/>
              <a:t>Kliknij, aby wpisać tekst</a:t>
            </a:r>
          </a:p>
          <a:p>
            <a:pPr lvl="1"/>
            <a:r>
              <a:rPr lang="pl-PL" dirty="0" smtClean="0"/>
              <a:t>Drugi poziom</a:t>
            </a:r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fld id="{36180D6D-C8C3-438E-893C-1CAB59B75AD8}" type="datetime1">
              <a:rPr lang="pl-PL" smtClean="0"/>
              <a:pPr/>
              <a:t>2013-05-14</a:t>
            </a:fld>
            <a:endParaRPr lang="pl-PL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pic>
        <p:nvPicPr>
          <p:cNvPr id="18" name="Obraz 17" descr="referencje_energetyka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429124" y="2357430"/>
            <a:ext cx="4370841" cy="3493015"/>
          </a:xfrm>
          <a:prstGeom prst="rect">
            <a:avLst/>
          </a:prstGeom>
        </p:spPr>
      </p:pic>
      <p:sp>
        <p:nvSpPr>
          <p:cNvPr id="21" name="Prostokąt 20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7" name="Łącznik prosty 26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Obraz 27" descr="ASKOM_0_153_153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erencje-energetyka_elektrown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9" name="Symbol zastępczy tekstu 18"/>
          <p:cNvSpPr>
            <a:spLocks noGrp="1"/>
          </p:cNvSpPr>
          <p:nvPr>
            <p:ph type="body" sz="quarter" idx="10" hasCustomPrompt="1"/>
          </p:nvPr>
        </p:nvSpPr>
        <p:spPr>
          <a:xfrm>
            <a:off x="1000100" y="1928802"/>
            <a:ext cx="4643438" cy="4000511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pl-PL" dirty="0" smtClean="0"/>
              <a:t>Kliknij, aby wpisać tekst</a:t>
            </a:r>
          </a:p>
          <a:p>
            <a:pPr lvl="1"/>
            <a:r>
              <a:rPr lang="pl-PL" dirty="0" smtClean="0"/>
              <a:t>Drugi poziom</a:t>
            </a:r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fld id="{0E6033D0-97FC-48A0-8DCB-443F846979FC}" type="datetime1">
              <a:rPr lang="pl-PL" smtClean="0"/>
              <a:pPr/>
              <a:t>2013-05-14</a:t>
            </a:fld>
            <a:endParaRPr lang="pl-PL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pic>
        <p:nvPicPr>
          <p:cNvPr id="20" name="Obraz 19" descr="referencje_energetyka_2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214810" y="2285992"/>
            <a:ext cx="4837186" cy="3593599"/>
          </a:xfrm>
          <a:prstGeom prst="rect">
            <a:avLst/>
          </a:prstGeom>
        </p:spPr>
      </p:pic>
      <p:sp>
        <p:nvSpPr>
          <p:cNvPr id="21" name="Prostokąt 20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7" name="Łącznik prosty 26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Obraz 27" descr="ASKOM_0_153_153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erencje-energetyka_el_wod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9" name="Symbol zastępczy tekstu 18"/>
          <p:cNvSpPr>
            <a:spLocks noGrp="1"/>
          </p:cNvSpPr>
          <p:nvPr>
            <p:ph type="body" sz="quarter" idx="10" hasCustomPrompt="1"/>
          </p:nvPr>
        </p:nvSpPr>
        <p:spPr>
          <a:xfrm>
            <a:off x="1000100" y="1928802"/>
            <a:ext cx="4643438" cy="4000511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pl-PL" dirty="0" smtClean="0"/>
              <a:t>Kliknij, aby wpisać tekst</a:t>
            </a:r>
          </a:p>
          <a:p>
            <a:pPr lvl="1"/>
            <a:r>
              <a:rPr lang="pl-PL" dirty="0" smtClean="0"/>
              <a:t>Drugi poziom</a:t>
            </a:r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fld id="{9AE6C6B4-E714-4282-B0E8-298B1483760E}" type="datetime1">
              <a:rPr lang="pl-PL" smtClean="0"/>
              <a:pPr/>
              <a:t>2013-05-14</a:t>
            </a:fld>
            <a:endParaRPr lang="pl-PL" dirty="0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pic>
        <p:nvPicPr>
          <p:cNvPr id="18" name="Obraz 17" descr="referencje_energetyka_el_wodne4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429124" y="2428868"/>
            <a:ext cx="4407417" cy="3483871"/>
          </a:xfrm>
          <a:prstGeom prst="rect">
            <a:avLst/>
          </a:prstGeom>
        </p:spPr>
      </p:pic>
      <p:sp>
        <p:nvSpPr>
          <p:cNvPr id="21" name="Prostokąt 20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7" name="Łącznik prosty 26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Obraz 27" descr="ASKOM_0_153_153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six_C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rostokąt 11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1520" y="260648"/>
            <a:ext cx="8712968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77800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9" name="Symbol zastępczy tekstu 18"/>
          <p:cNvSpPr>
            <a:spLocks noGrp="1"/>
          </p:cNvSpPr>
          <p:nvPr>
            <p:ph type="body" sz="quarter" idx="10" hasCustomPrompt="1"/>
          </p:nvPr>
        </p:nvSpPr>
        <p:spPr>
          <a:xfrm>
            <a:off x="251520" y="1268760"/>
            <a:ext cx="6048672" cy="4660553"/>
          </a:xfrm>
        </p:spPr>
        <p:txBody>
          <a:bodyPr>
            <a:normAutofit/>
          </a:bodyPr>
          <a:lstStyle>
            <a:lvl1pPr>
              <a:buNone/>
              <a:defRPr sz="1400"/>
            </a:lvl1pPr>
          </a:lstStyle>
          <a:p>
            <a:pPr lvl="0"/>
            <a:r>
              <a:rPr lang="pl-PL" dirty="0" smtClean="0"/>
              <a:t>Kliknij, aby wpisać tekst</a:t>
            </a:r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fld id="{7F06D107-2CBC-4B46-B673-0BA93F1AEBD7}" type="datetime1">
              <a:rPr lang="pl-PL" smtClean="0"/>
              <a:pPr/>
              <a:t>2013-05-14</a:t>
            </a:fld>
            <a:endParaRPr lang="pl-PL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pic>
        <p:nvPicPr>
          <p:cNvPr id="3075" name="Picture 3" descr="S:\ASKOM\dokumentacja_ASIX\PREZENTACJE_SZABLONY\ASIX_7_szablon_prezentacji\grafika\cd_AsixEvo7_transparentnt_tło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49540" y="1988840"/>
            <a:ext cx="2894460" cy="3097185"/>
          </a:xfrm>
          <a:prstGeom prst="rect">
            <a:avLst/>
          </a:prstGeom>
          <a:noFill/>
        </p:spPr>
      </p:pic>
      <p:cxnSp>
        <p:nvCxnSpPr>
          <p:cNvPr id="21" name="Łącznik prosty 20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Obraz 21" descr="ASKOM_0_153_153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erencje-energetyka_rozdzielnie_napięc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9" name="Symbol zastępczy tekstu 18"/>
          <p:cNvSpPr>
            <a:spLocks noGrp="1"/>
          </p:cNvSpPr>
          <p:nvPr>
            <p:ph type="body" sz="quarter" idx="10" hasCustomPrompt="1"/>
          </p:nvPr>
        </p:nvSpPr>
        <p:spPr>
          <a:xfrm>
            <a:off x="1000100" y="1928802"/>
            <a:ext cx="4643438" cy="4000511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pl-PL" dirty="0" smtClean="0"/>
              <a:t>Kliknij, aby wpisać tekst</a:t>
            </a:r>
          </a:p>
          <a:p>
            <a:pPr lvl="1"/>
            <a:r>
              <a:rPr lang="pl-PL" dirty="0" smtClean="0"/>
              <a:t>Drugi poziom</a:t>
            </a:r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fld id="{BAC76101-3B9B-4462-A42A-1291EE5D0E6A}" type="datetime1">
              <a:rPr lang="pl-PL" smtClean="0"/>
              <a:pPr/>
              <a:t>2013-05-14</a:t>
            </a:fld>
            <a:endParaRPr lang="pl-PL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pic>
        <p:nvPicPr>
          <p:cNvPr id="20" name="Obraz 19" descr="referencje_energetyka_rozdzielnie_napięcia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429124" y="2428868"/>
            <a:ext cx="4398273" cy="3474727"/>
          </a:xfrm>
          <a:prstGeom prst="rect">
            <a:avLst/>
          </a:prstGeom>
        </p:spPr>
      </p:pic>
      <p:sp>
        <p:nvSpPr>
          <p:cNvPr id="21" name="Prostokąt 20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7" name="Łącznik prosty 26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Obraz 27" descr="ASKOM_0_153_153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erencje-energetyka_emisja_spal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9" name="Symbol zastępczy tekstu 18"/>
          <p:cNvSpPr>
            <a:spLocks noGrp="1"/>
          </p:cNvSpPr>
          <p:nvPr>
            <p:ph type="body" sz="quarter" idx="10" hasCustomPrompt="1"/>
          </p:nvPr>
        </p:nvSpPr>
        <p:spPr>
          <a:xfrm>
            <a:off x="1000100" y="1928802"/>
            <a:ext cx="4643438" cy="4000511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pl-PL" dirty="0" smtClean="0"/>
              <a:t>Kliknij, aby wpisać tekst</a:t>
            </a:r>
          </a:p>
          <a:p>
            <a:pPr lvl="1"/>
            <a:r>
              <a:rPr lang="pl-PL" dirty="0" smtClean="0"/>
              <a:t>Drugi poziom</a:t>
            </a:r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fld id="{06F466C6-F076-4CBD-9ED2-9E18CDE6FEB7}" type="datetime1">
              <a:rPr lang="pl-PL" smtClean="0"/>
              <a:pPr/>
              <a:t>2013-05-14</a:t>
            </a:fld>
            <a:endParaRPr lang="pl-PL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pic>
        <p:nvPicPr>
          <p:cNvPr id="18" name="Obraz 17" descr="referencje_energetyka_emisja_spalin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214810" y="2357430"/>
            <a:ext cx="4608585" cy="3602743"/>
          </a:xfrm>
          <a:prstGeom prst="rect">
            <a:avLst/>
          </a:prstGeom>
        </p:spPr>
      </p:pic>
      <p:sp>
        <p:nvSpPr>
          <p:cNvPr id="21" name="Prostokąt 20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7" name="Łącznik prosty 26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Obraz 27" descr="ASKOM_0_153_153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erencje-monitoring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9" name="Symbol zastępczy tekstu 18"/>
          <p:cNvSpPr>
            <a:spLocks noGrp="1"/>
          </p:cNvSpPr>
          <p:nvPr>
            <p:ph type="body" sz="quarter" idx="10" hasCustomPrompt="1"/>
          </p:nvPr>
        </p:nvSpPr>
        <p:spPr>
          <a:xfrm>
            <a:off x="1000100" y="1928802"/>
            <a:ext cx="4643438" cy="4000511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pl-PL" dirty="0" smtClean="0"/>
              <a:t>Kliknij, aby wpisać tekst</a:t>
            </a:r>
          </a:p>
          <a:p>
            <a:pPr lvl="1"/>
            <a:r>
              <a:rPr lang="pl-PL" dirty="0" smtClean="0"/>
              <a:t>Drugi poziom</a:t>
            </a:r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fld id="{129E927E-CE97-454B-8BA3-AE2E8F0C2B98}" type="datetime1">
              <a:rPr lang="pl-PL" smtClean="0"/>
              <a:pPr/>
              <a:t>2013-05-14</a:t>
            </a:fld>
            <a:endParaRPr lang="pl-PL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pic>
        <p:nvPicPr>
          <p:cNvPr id="18" name="Obraz 17" descr="referencje_monitoring2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429124" y="2428868"/>
            <a:ext cx="4361697" cy="3364999"/>
          </a:xfrm>
          <a:prstGeom prst="rect">
            <a:avLst/>
          </a:prstGeom>
        </p:spPr>
      </p:pic>
      <p:sp>
        <p:nvSpPr>
          <p:cNvPr id="21" name="Prostokąt 20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7" name="Łącznik prosty 26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Obraz 27" descr="ASKOM_0_153_153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erencje-budynki inteligent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9" name="Symbol zastępczy tekstu 18"/>
          <p:cNvSpPr>
            <a:spLocks noGrp="1"/>
          </p:cNvSpPr>
          <p:nvPr>
            <p:ph type="body" sz="quarter" idx="10" hasCustomPrompt="1"/>
          </p:nvPr>
        </p:nvSpPr>
        <p:spPr>
          <a:xfrm>
            <a:off x="1000100" y="1928802"/>
            <a:ext cx="4643438" cy="4000511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pl-PL" dirty="0" smtClean="0"/>
              <a:t>Kliknij, aby wpisać tekst</a:t>
            </a:r>
          </a:p>
          <a:p>
            <a:pPr lvl="1"/>
            <a:r>
              <a:rPr lang="pl-PL" dirty="0" smtClean="0"/>
              <a:t>Drugi poziom</a:t>
            </a:r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fld id="{7B486ACE-2D02-4E3F-B8A3-15CB1956C886}" type="datetime1">
              <a:rPr lang="pl-PL" smtClean="0"/>
              <a:pPr/>
              <a:t>2013-05-14</a:t>
            </a:fld>
            <a:endParaRPr lang="pl-PL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pic>
        <p:nvPicPr>
          <p:cNvPr id="18" name="Obraz 17" descr="referencje_budynki_inteligentne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357686" y="2357430"/>
            <a:ext cx="4370841" cy="3511303"/>
          </a:xfrm>
          <a:prstGeom prst="rect">
            <a:avLst/>
          </a:prstGeom>
        </p:spPr>
      </p:pic>
      <p:sp>
        <p:nvSpPr>
          <p:cNvPr id="21" name="Prostokąt 20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7" name="Łącznik prosty 26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Obraz 27" descr="ASKOM_0_153_153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erencje-MES_LIM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9" name="Symbol zastępczy tekstu 18"/>
          <p:cNvSpPr>
            <a:spLocks noGrp="1"/>
          </p:cNvSpPr>
          <p:nvPr>
            <p:ph type="body" sz="quarter" idx="10" hasCustomPrompt="1"/>
          </p:nvPr>
        </p:nvSpPr>
        <p:spPr>
          <a:xfrm>
            <a:off x="1000100" y="1928802"/>
            <a:ext cx="4643438" cy="4000511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pl-PL" dirty="0" smtClean="0"/>
              <a:t>Kliknij, aby wpisać tekst</a:t>
            </a:r>
          </a:p>
          <a:p>
            <a:pPr lvl="1"/>
            <a:r>
              <a:rPr lang="pl-PL" dirty="0" smtClean="0"/>
              <a:t>Drugi poziom</a:t>
            </a:r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fld id="{9376A53D-CE8C-4C2F-B75E-87A21277817D}" type="datetime1">
              <a:rPr lang="pl-PL" smtClean="0"/>
              <a:pPr/>
              <a:t>2013-05-14</a:t>
            </a:fld>
            <a:endParaRPr lang="pl-PL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pic>
        <p:nvPicPr>
          <p:cNvPr id="20" name="Obraz 19" descr="referencje_MES_LIMS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357686" y="2357430"/>
            <a:ext cx="4508001" cy="3474727"/>
          </a:xfrm>
          <a:prstGeom prst="rect">
            <a:avLst/>
          </a:prstGeom>
        </p:spPr>
      </p:pic>
      <p:sp>
        <p:nvSpPr>
          <p:cNvPr id="21" name="Prostokąt 20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7" name="Łącznik prosty 26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Obraz 27" descr="ASKOM_0_153_153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erencje-linia produkcyj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9" name="Symbol zastępczy tekstu 18"/>
          <p:cNvSpPr>
            <a:spLocks noGrp="1"/>
          </p:cNvSpPr>
          <p:nvPr>
            <p:ph type="body" sz="quarter" idx="10" hasCustomPrompt="1"/>
          </p:nvPr>
        </p:nvSpPr>
        <p:spPr>
          <a:xfrm>
            <a:off x="1000100" y="1928802"/>
            <a:ext cx="4643438" cy="4000511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pl-PL" dirty="0" smtClean="0"/>
              <a:t>Kliknij, aby wpisać tekst</a:t>
            </a:r>
          </a:p>
          <a:p>
            <a:pPr lvl="1"/>
            <a:r>
              <a:rPr lang="pl-PL" dirty="0" smtClean="0"/>
              <a:t>Drugi poziom</a:t>
            </a:r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fld id="{FE66710A-FE74-4E5B-8673-FF3556774B80}" type="datetime1">
              <a:rPr lang="pl-PL" smtClean="0"/>
              <a:pPr/>
              <a:t>2013-05-14</a:t>
            </a:fld>
            <a:endParaRPr lang="pl-PL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pic>
        <p:nvPicPr>
          <p:cNvPr id="20" name="Obraz 19" descr="referencje_zarzadzanie_produkcja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286248" y="2428868"/>
            <a:ext cx="4526289" cy="3456439"/>
          </a:xfrm>
          <a:prstGeom prst="rect">
            <a:avLst/>
          </a:prstGeom>
        </p:spPr>
      </p:pic>
      <p:sp>
        <p:nvSpPr>
          <p:cNvPr id="21" name="Prostokąt 20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7" name="Łącznik prosty 26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Obraz 27" descr="ASKOM_0_153_153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erencje_zakład_pro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9" name="Symbol zastępczy tekstu 18"/>
          <p:cNvSpPr>
            <a:spLocks noGrp="1"/>
          </p:cNvSpPr>
          <p:nvPr>
            <p:ph type="body" sz="quarter" idx="10" hasCustomPrompt="1"/>
          </p:nvPr>
        </p:nvSpPr>
        <p:spPr>
          <a:xfrm>
            <a:off x="1000100" y="1928802"/>
            <a:ext cx="4643438" cy="4000511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pl-PL" dirty="0" smtClean="0"/>
              <a:t>Kliknij, aby wpisać tekst</a:t>
            </a:r>
          </a:p>
          <a:p>
            <a:pPr lvl="1"/>
            <a:r>
              <a:rPr lang="pl-PL" dirty="0" smtClean="0"/>
              <a:t>Drugi poziom</a:t>
            </a:r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fld id="{6C61F3C5-6485-4BDF-B6C5-12B74FEFFED2}" type="datetime1">
              <a:rPr lang="pl-PL" smtClean="0"/>
              <a:pPr/>
              <a:t>2013-05-14</a:t>
            </a:fld>
            <a:endParaRPr lang="pl-PL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pic>
        <p:nvPicPr>
          <p:cNvPr id="18" name="Obraz 17" descr="referencje_MES_zakład_prod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214810" y="2357430"/>
            <a:ext cx="4791466" cy="3520447"/>
          </a:xfrm>
          <a:prstGeom prst="rect">
            <a:avLst/>
          </a:prstGeom>
        </p:spPr>
      </p:pic>
      <p:sp>
        <p:nvSpPr>
          <p:cNvPr id="21" name="Prostokąt 20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7" name="Łącznik prosty 26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Obraz 27" descr="ASKOM_0_153_153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dkład_ogólnego_zastosowan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9" name="Symbol zastępczy tekstu 18"/>
          <p:cNvSpPr>
            <a:spLocks noGrp="1"/>
          </p:cNvSpPr>
          <p:nvPr>
            <p:ph type="body" sz="quarter" idx="10" hasCustomPrompt="1"/>
          </p:nvPr>
        </p:nvSpPr>
        <p:spPr>
          <a:xfrm>
            <a:off x="1000100" y="1928802"/>
            <a:ext cx="4643438" cy="4000511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pl-PL" dirty="0" smtClean="0"/>
              <a:t>Kliknij, aby wpisać tekst</a:t>
            </a:r>
          </a:p>
          <a:p>
            <a:pPr lvl="1"/>
            <a:r>
              <a:rPr lang="pl-PL" dirty="0" smtClean="0"/>
              <a:t>Drugi poziom</a:t>
            </a:r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fld id="{2AB1C02A-F789-4FE3-86F8-6F66150BD10D}" type="datetime1">
              <a:rPr lang="pl-PL" smtClean="0"/>
              <a:pPr/>
              <a:t>2013-05-14</a:t>
            </a:fld>
            <a:endParaRPr lang="pl-PL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pic>
        <p:nvPicPr>
          <p:cNvPr id="20" name="Obraz 19" descr="MES_ilustracja_ogólna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071934" y="2214554"/>
            <a:ext cx="4901194" cy="3666752"/>
          </a:xfrm>
          <a:prstGeom prst="rect">
            <a:avLst/>
          </a:prstGeom>
        </p:spPr>
      </p:pic>
      <p:sp>
        <p:nvSpPr>
          <p:cNvPr id="21" name="Prostokąt 20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7" name="Łącznik prosty 26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Obraz 27" descr="ASKOM_0_153_153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is systemów referencyjny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9" name="Symbol zastępczy tekstu 18"/>
          <p:cNvSpPr>
            <a:spLocks noGrp="1"/>
          </p:cNvSpPr>
          <p:nvPr>
            <p:ph type="body" sz="quarter" idx="10" hasCustomPrompt="1"/>
          </p:nvPr>
        </p:nvSpPr>
        <p:spPr>
          <a:xfrm>
            <a:off x="428596" y="1928802"/>
            <a:ext cx="7215238" cy="4000511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pl-PL" dirty="0" smtClean="0"/>
              <a:t>Kliknij, aby wpisać tekst</a:t>
            </a:r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fld id="{1D9499B5-C80F-4411-A65A-8A900CB121F9}" type="datetime1">
              <a:rPr lang="pl-PL" smtClean="0"/>
              <a:pPr/>
              <a:t>2013-05-14</a:t>
            </a:fld>
            <a:endParaRPr lang="pl-PL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sp>
        <p:nvSpPr>
          <p:cNvPr id="20" name="Prostokąt 19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5" name="Łącznik prosty 24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Obraz 25" descr="ASKOM_0_153_153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ystem referencyjn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1520" y="928670"/>
            <a:ext cx="88924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9" name="Symbol zastępczy tekstu 18"/>
          <p:cNvSpPr>
            <a:spLocks noGrp="1"/>
          </p:cNvSpPr>
          <p:nvPr>
            <p:ph type="body" sz="quarter" idx="10" hasCustomPrompt="1"/>
          </p:nvPr>
        </p:nvSpPr>
        <p:spPr>
          <a:xfrm>
            <a:off x="428596" y="1928802"/>
            <a:ext cx="7215238" cy="4000511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pl-PL" dirty="0" smtClean="0"/>
              <a:t>Kliknij, aby wpisać tekst</a:t>
            </a:r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fld id="{F4CFFCFB-A6D3-4BA6-A61F-3197B0DAE780}" type="datetime1">
              <a:rPr lang="pl-PL" smtClean="0"/>
              <a:pPr/>
              <a:t>2013-05-14</a:t>
            </a:fld>
            <a:endParaRPr lang="pl-PL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sp>
        <p:nvSpPr>
          <p:cNvPr id="18" name="pole tekstowe 17"/>
          <p:cNvSpPr txBox="1"/>
          <p:nvPr userDrawn="1"/>
        </p:nvSpPr>
        <p:spPr>
          <a:xfrm>
            <a:off x="2000232" y="500042"/>
            <a:ext cx="121444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600" b="0" i="1" baseline="0" dirty="0" smtClean="0">
                <a:solidFill>
                  <a:srgbClr val="525552"/>
                </a:solidFill>
                <a:latin typeface="Calibri" pitchFamily="34" charset="0"/>
              </a:rPr>
              <a:t>Referencje</a:t>
            </a:r>
          </a:p>
          <a:p>
            <a:endParaRPr lang="pl-PL" dirty="0"/>
          </a:p>
        </p:txBody>
      </p:sp>
      <p:cxnSp>
        <p:nvCxnSpPr>
          <p:cNvPr id="21" name="Łącznik prosty 20"/>
          <p:cNvCxnSpPr/>
          <p:nvPr userDrawn="1"/>
        </p:nvCxnSpPr>
        <p:spPr>
          <a:xfrm>
            <a:off x="251520" y="1556792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Obraz 26" descr="ASKOM_0_153_153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  <p:sp>
        <p:nvSpPr>
          <p:cNvPr id="9" name="Prostokąt 8"/>
          <p:cNvSpPr/>
          <p:nvPr userDrawn="1"/>
        </p:nvSpPr>
        <p:spPr>
          <a:xfrm>
            <a:off x="0" y="908720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_wyróżniony_i_piramida_automatyk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ymbol zastępczy daty 3"/>
          <p:cNvSpPr>
            <a:spLocks noGrp="1"/>
          </p:cNvSpPr>
          <p:nvPr>
            <p:ph type="dt" sz="half" idx="10"/>
          </p:nvPr>
        </p:nvSpPr>
        <p:spPr>
          <a:xfrm>
            <a:off x="252000" y="6447600"/>
            <a:ext cx="946800" cy="363600"/>
          </a:xfrm>
        </p:spPr>
        <p:txBody>
          <a:bodyPr/>
          <a:lstStyle/>
          <a:p>
            <a:fld id="{251F12AD-00FC-42A3-89BE-A54328D767E9}" type="datetime1">
              <a:rPr lang="pl-PL" smtClean="0"/>
              <a:pPr/>
              <a:t>2013-05-14</a:t>
            </a:fld>
            <a:endParaRPr lang="pl-PL"/>
          </a:p>
        </p:txBody>
      </p:sp>
      <p:sp>
        <p:nvSpPr>
          <p:cNvPr id="17" name="Symbol zastępczy stopki 4"/>
          <p:cNvSpPr>
            <a:spLocks noGrp="1"/>
          </p:cNvSpPr>
          <p:nvPr>
            <p:ph type="ftr" sz="quarter" idx="11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sp>
        <p:nvSpPr>
          <p:cNvPr id="18" name="Symbol zastępczy obrazu 19"/>
          <p:cNvSpPr>
            <a:spLocks noGrp="1"/>
          </p:cNvSpPr>
          <p:nvPr>
            <p:ph type="pic" sz="quarter" idx="12" hasCustomPrompt="1"/>
          </p:nvPr>
        </p:nvSpPr>
        <p:spPr>
          <a:xfrm>
            <a:off x="1928794" y="2571744"/>
            <a:ext cx="4910400" cy="3639600"/>
          </a:xfrm>
        </p:spPr>
        <p:txBody>
          <a:bodyPr/>
          <a:lstStyle>
            <a:lvl1pPr>
              <a:buNone/>
              <a:defRPr baseline="0"/>
            </a:lvl1pPr>
          </a:lstStyle>
          <a:p>
            <a:r>
              <a:rPr lang="pl-PL" dirty="0" smtClean="0"/>
              <a:t>Kliknij na ikonę, aby dodać rysunek piramidy automatyki i zarządzania produkcją</a:t>
            </a:r>
            <a:endParaRPr lang="pl-PL" dirty="0"/>
          </a:p>
        </p:txBody>
      </p:sp>
      <p:sp>
        <p:nvSpPr>
          <p:cNvPr id="19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21" name="Prostokąt 20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22" name="Obraz 21" descr="ASKOM_0_153_153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  <p:cxnSp>
        <p:nvCxnSpPr>
          <p:cNvPr id="23" name="Łącznik prosty 22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ystem referencyjny- zdjęcia mas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1520" y="928670"/>
            <a:ext cx="88924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fld id="{EC3EDFB8-40D9-47D1-9D60-BF6192518274}" type="datetime1">
              <a:rPr lang="pl-PL" smtClean="0"/>
              <a:pPr/>
              <a:t>2013-05-14</a:t>
            </a:fld>
            <a:endParaRPr lang="pl-PL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sp>
        <p:nvSpPr>
          <p:cNvPr id="18" name="pole tekstowe 17"/>
          <p:cNvSpPr txBox="1"/>
          <p:nvPr userDrawn="1"/>
        </p:nvSpPr>
        <p:spPr>
          <a:xfrm>
            <a:off x="2000232" y="500042"/>
            <a:ext cx="121444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600" b="0" i="1" baseline="0" dirty="0" smtClean="0">
                <a:solidFill>
                  <a:srgbClr val="525552"/>
                </a:solidFill>
                <a:latin typeface="Calibri" pitchFamily="34" charset="0"/>
              </a:rPr>
              <a:t>Referencje</a:t>
            </a:r>
          </a:p>
          <a:p>
            <a:endParaRPr lang="pl-PL" dirty="0"/>
          </a:p>
        </p:txBody>
      </p:sp>
      <p:sp>
        <p:nvSpPr>
          <p:cNvPr id="20" name="Prostokąt 19"/>
          <p:cNvSpPr/>
          <p:nvPr userDrawn="1"/>
        </p:nvSpPr>
        <p:spPr>
          <a:xfrm>
            <a:off x="285720" y="1785927"/>
            <a:ext cx="2850376" cy="2171715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75000"/>
              </a:schemeClr>
            </a:solidFill>
          </a:ln>
          <a:effectLst>
            <a:outerShdw blurRad="177800" dist="38100" dir="8100000" sx="102000" sy="102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1" name="Symbol zastępczy obrazu 37"/>
          <p:cNvSpPr>
            <a:spLocks noGrp="1"/>
          </p:cNvSpPr>
          <p:nvPr>
            <p:ph type="pic" sz="quarter" idx="18" hasCustomPrompt="1"/>
          </p:nvPr>
        </p:nvSpPr>
        <p:spPr>
          <a:xfrm>
            <a:off x="357158" y="1857364"/>
            <a:ext cx="2701800" cy="2034900"/>
          </a:xfrm>
        </p:spPr>
        <p:txBody>
          <a:bodyPr>
            <a:normAutofit/>
          </a:bodyPr>
          <a:lstStyle>
            <a:lvl1pPr marL="0" indent="0">
              <a:buNone/>
              <a:defRPr sz="1400" baseline="0"/>
            </a:lvl1pPr>
          </a:lstStyle>
          <a:p>
            <a:r>
              <a:rPr lang="pl-PL" dirty="0" smtClean="0"/>
              <a:t>Kliknij na ikonę, aby wstawić zdjęcie maski.</a:t>
            </a:r>
            <a:endParaRPr lang="pl-PL" dirty="0"/>
          </a:p>
        </p:txBody>
      </p:sp>
      <p:sp>
        <p:nvSpPr>
          <p:cNvPr id="22" name="Prostokąt 21"/>
          <p:cNvSpPr>
            <a:spLocks noChangeAspect="1"/>
          </p:cNvSpPr>
          <p:nvPr userDrawn="1"/>
        </p:nvSpPr>
        <p:spPr>
          <a:xfrm>
            <a:off x="3143240" y="2428868"/>
            <a:ext cx="2850376" cy="2063129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75000"/>
              </a:schemeClr>
            </a:solidFill>
          </a:ln>
          <a:effectLst>
            <a:outerShdw blurRad="177800" dist="38100" dir="8100000" sx="102000" sy="102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5" name="Symbol zastępczy obrazu 37"/>
          <p:cNvSpPr>
            <a:spLocks noGrp="1" noChangeAspect="1"/>
          </p:cNvSpPr>
          <p:nvPr>
            <p:ph type="pic" sz="quarter" idx="19" hasCustomPrompt="1"/>
          </p:nvPr>
        </p:nvSpPr>
        <p:spPr>
          <a:xfrm>
            <a:off x="3214678" y="2500306"/>
            <a:ext cx="2701800" cy="1933155"/>
          </a:xfrm>
        </p:spPr>
        <p:txBody>
          <a:bodyPr>
            <a:normAutofit/>
          </a:bodyPr>
          <a:lstStyle>
            <a:lvl1pPr marL="0" indent="0">
              <a:buNone/>
              <a:defRPr sz="1400" baseline="0"/>
            </a:lvl1pPr>
          </a:lstStyle>
          <a:p>
            <a:r>
              <a:rPr lang="pl-PL" dirty="0" smtClean="0"/>
              <a:t>Kliknij na ikonę, aby wstawić zdjęcie maski.</a:t>
            </a:r>
            <a:endParaRPr lang="pl-PL" dirty="0"/>
          </a:p>
        </p:txBody>
      </p:sp>
      <p:sp>
        <p:nvSpPr>
          <p:cNvPr id="26" name="Prostokąt 25"/>
          <p:cNvSpPr>
            <a:spLocks noChangeAspect="1"/>
          </p:cNvSpPr>
          <p:nvPr userDrawn="1"/>
        </p:nvSpPr>
        <p:spPr>
          <a:xfrm>
            <a:off x="6000760" y="3571876"/>
            <a:ext cx="2850376" cy="2063129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75000"/>
              </a:schemeClr>
            </a:solidFill>
          </a:ln>
          <a:effectLst>
            <a:outerShdw blurRad="177800" dist="38100" dir="8100000" sx="102000" sy="102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7" name="Symbol zastępczy obrazu 37"/>
          <p:cNvSpPr>
            <a:spLocks noGrp="1" noChangeAspect="1"/>
          </p:cNvSpPr>
          <p:nvPr>
            <p:ph type="pic" sz="quarter" idx="20" hasCustomPrompt="1"/>
          </p:nvPr>
        </p:nvSpPr>
        <p:spPr>
          <a:xfrm>
            <a:off x="6072198" y="3643314"/>
            <a:ext cx="2701800" cy="1933155"/>
          </a:xfrm>
        </p:spPr>
        <p:txBody>
          <a:bodyPr>
            <a:normAutofit/>
          </a:bodyPr>
          <a:lstStyle>
            <a:lvl1pPr marL="0" indent="0">
              <a:buNone/>
              <a:defRPr sz="1400" baseline="0"/>
            </a:lvl1pPr>
          </a:lstStyle>
          <a:p>
            <a:r>
              <a:rPr lang="pl-PL" dirty="0" smtClean="0"/>
              <a:t>Kliknij na ikonę, aby wstawić zdjęcie maski.</a:t>
            </a:r>
            <a:endParaRPr lang="pl-PL" dirty="0"/>
          </a:p>
        </p:txBody>
      </p:sp>
      <p:cxnSp>
        <p:nvCxnSpPr>
          <p:cNvPr id="29" name="Łącznik prosty 28"/>
          <p:cNvCxnSpPr/>
          <p:nvPr userDrawn="1"/>
        </p:nvCxnSpPr>
        <p:spPr>
          <a:xfrm>
            <a:off x="251520" y="1556792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" name="Obraz 32" descr="ASKOM_0_153_153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  <p:sp>
        <p:nvSpPr>
          <p:cNvPr id="14" name="Prostokąt 13"/>
          <p:cNvSpPr/>
          <p:nvPr userDrawn="1"/>
        </p:nvSpPr>
        <p:spPr>
          <a:xfrm>
            <a:off x="0" y="910430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pa Polsk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fld id="{4A7A0AFC-CE69-4038-ACE7-7976FFE5DF03}" type="datetime1">
              <a:rPr lang="pl-PL" smtClean="0"/>
              <a:pPr/>
              <a:t>2013-05-14</a:t>
            </a:fld>
            <a:endParaRPr lang="pl-PL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pic>
        <p:nvPicPr>
          <p:cNvPr id="28" name="Obraz 27" descr="mapa_polska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2500298" y="1785926"/>
            <a:ext cx="5429288" cy="4386817"/>
          </a:xfrm>
          <a:prstGeom prst="rect">
            <a:avLst/>
          </a:prstGeom>
        </p:spPr>
      </p:pic>
      <p:sp>
        <p:nvSpPr>
          <p:cNvPr id="19" name="Prostokąt 18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2" name="Łącznik prosty 21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Obraz 24" descr="ASKOM_0_153_153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pa Polski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fld id="{1A87DDA6-3915-445D-BD93-E2C7E5E74C65}" type="datetime1">
              <a:rPr lang="pl-PL" smtClean="0"/>
              <a:pPr/>
              <a:t>2013-05-14</a:t>
            </a:fld>
            <a:endParaRPr lang="pl-PL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pic>
        <p:nvPicPr>
          <p:cNvPr id="18" name="Obraz 17" descr="mapa_polska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14348" y="1928802"/>
            <a:ext cx="5429288" cy="4386817"/>
          </a:xfrm>
          <a:prstGeom prst="rect">
            <a:avLst/>
          </a:prstGeom>
        </p:spPr>
      </p:pic>
      <p:sp>
        <p:nvSpPr>
          <p:cNvPr id="20" name="Prostokąt 19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5" name="Łącznik prosty 24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Obraz 25" descr="ASKOM_0_153_153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e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fld id="{38068B31-3176-4D52-AF4A-7EC266C5C3E7}" type="datetime1">
              <a:rPr lang="pl-PL" smtClean="0"/>
              <a:pPr/>
              <a:t>2013-05-14</a:t>
            </a:fld>
            <a:endParaRPr lang="pl-PL" dirty="0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sp>
        <p:nvSpPr>
          <p:cNvPr id="19" name="Prostokąt 18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2" name="Łącznik prosty 21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Obraz 24" descr="ASKOM_0_153_153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am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ymbol zastępczy daty 3"/>
          <p:cNvSpPr>
            <a:spLocks noGrp="1"/>
          </p:cNvSpPr>
          <p:nvPr>
            <p:ph type="dt" sz="half" idx="10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fld id="{D559336B-577E-4467-9553-CAADC0921AC0}" type="datetime1">
              <a:rPr lang="pl-PL" smtClean="0"/>
              <a:pPr/>
              <a:t>2013-05-14</a:t>
            </a:fld>
            <a:endParaRPr lang="pl-PL"/>
          </a:p>
        </p:txBody>
      </p:sp>
      <p:sp>
        <p:nvSpPr>
          <p:cNvPr id="17" name="Symbol zastępczy stopki 4"/>
          <p:cNvSpPr>
            <a:spLocks noGrp="1"/>
          </p:cNvSpPr>
          <p:nvPr>
            <p:ph type="ftr" sz="quarter" idx="11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sp>
        <p:nvSpPr>
          <p:cNvPr id="19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20" name="Symbol zastępczy tytułu pionowego 2"/>
          <p:cNvSpPr>
            <a:spLocks noGrp="1"/>
          </p:cNvSpPr>
          <p:nvPr>
            <p:ph type="body" orient="vert" idx="1" hasCustomPrompt="1"/>
          </p:nvPr>
        </p:nvSpPr>
        <p:spPr>
          <a:xfrm>
            <a:off x="251520" y="1196752"/>
            <a:ext cx="8712968" cy="4929411"/>
          </a:xfrm>
        </p:spPr>
        <p:txBody>
          <a:bodyPr vert="horz">
            <a:normAutofit/>
          </a:bodyPr>
          <a:lstStyle>
            <a:lvl1pPr>
              <a:buFont typeface="Arial" pitchFamily="34" charset="0"/>
              <a:buNone/>
              <a:defRPr sz="1400"/>
            </a:lvl1pPr>
          </a:lstStyle>
          <a:p>
            <a:pPr lvl="0"/>
            <a:r>
              <a:rPr lang="pl-PL" dirty="0" smtClean="0"/>
              <a:t>Kliknij, aby dodać tekst</a:t>
            </a:r>
          </a:p>
        </p:txBody>
      </p:sp>
      <p:sp>
        <p:nvSpPr>
          <p:cNvPr id="21" name="Prostokąt 20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2" name="Łącznik prosty 21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Obraz 23" descr="ASKOM_0_153_153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+zdję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rostokąt 9"/>
          <p:cNvSpPr/>
          <p:nvPr userDrawn="1"/>
        </p:nvSpPr>
        <p:spPr>
          <a:xfrm>
            <a:off x="5929322" y="2214554"/>
            <a:ext cx="3000396" cy="2286016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75000"/>
              </a:schemeClr>
            </a:solidFill>
          </a:ln>
          <a:effectLst>
            <a:outerShdw blurRad="177800" dist="38100" dir="8100000" sx="102000" sy="102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6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7" name="Symbol zastępczy daty 3"/>
          <p:cNvSpPr>
            <a:spLocks noGrp="1"/>
          </p:cNvSpPr>
          <p:nvPr>
            <p:ph type="dt" sz="half" idx="10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fld id="{740A926F-FD43-4227-8C3E-8D3348F13753}" type="datetime1">
              <a:rPr lang="pl-PL" smtClean="0"/>
              <a:pPr/>
              <a:t>2013-05-14</a:t>
            </a:fld>
            <a:endParaRPr lang="pl-PL"/>
          </a:p>
        </p:txBody>
      </p:sp>
      <p:sp>
        <p:nvSpPr>
          <p:cNvPr id="18" name="Symbol zastępczy stopki 4"/>
          <p:cNvSpPr>
            <a:spLocks noGrp="1"/>
          </p:cNvSpPr>
          <p:nvPr>
            <p:ph type="ftr" sz="quarter" idx="11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sp>
        <p:nvSpPr>
          <p:cNvPr id="19" name="Symbol zastępczy obrazu 19"/>
          <p:cNvSpPr>
            <a:spLocks noGrp="1"/>
          </p:cNvSpPr>
          <p:nvPr>
            <p:ph type="pic" sz="quarter" idx="12" hasCustomPrompt="1"/>
          </p:nvPr>
        </p:nvSpPr>
        <p:spPr>
          <a:xfrm>
            <a:off x="6001200" y="2286000"/>
            <a:ext cx="2858400" cy="2142000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</a:lstStyle>
          <a:p>
            <a:r>
              <a:rPr lang="pl-PL" dirty="0" smtClean="0"/>
              <a:t>Kliknij na ikonę, aby wstawić zdjęcie. Tym sposobem zdjęcie zostanie automatycznie przycięte do wielkości niniejszego okna.</a:t>
            </a:r>
          </a:p>
        </p:txBody>
      </p:sp>
      <p:sp>
        <p:nvSpPr>
          <p:cNvPr id="23" name="Prostokąt 22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4" name="Łącznik prosty 23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Obraz 24" descr="ASKOM_0_153_153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 wstawiania ramki ze zdjęciem o zmiennych rozmiara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7" name="Symbol zastępczy daty 3"/>
          <p:cNvSpPr>
            <a:spLocks noGrp="1"/>
          </p:cNvSpPr>
          <p:nvPr>
            <p:ph type="dt" sz="half" idx="10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fld id="{8E5FEAF6-2F1A-4785-9B4D-24ABB9B0CC7A}" type="datetime1">
              <a:rPr lang="pl-PL" smtClean="0"/>
              <a:pPr/>
              <a:t>2013-05-14</a:t>
            </a:fld>
            <a:endParaRPr lang="pl-PL"/>
          </a:p>
        </p:txBody>
      </p:sp>
      <p:sp>
        <p:nvSpPr>
          <p:cNvPr id="18" name="Symbol zastępczy stopki 4"/>
          <p:cNvSpPr>
            <a:spLocks noGrp="1"/>
          </p:cNvSpPr>
          <p:nvPr>
            <p:ph type="ftr" sz="quarter" idx="11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sp>
        <p:nvSpPr>
          <p:cNvPr id="22" name="Prostokąt 21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3" name="Łącznik prosty 22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Obraz 26" descr="ASKOM_0_153_153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ypunktow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5" name="Symbol zastępczy daty 3"/>
          <p:cNvSpPr>
            <a:spLocks noGrp="1"/>
          </p:cNvSpPr>
          <p:nvPr>
            <p:ph type="dt" sz="half" idx="10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fld id="{387B9667-4B42-497D-8754-BD21A04E4B78}" type="datetime1">
              <a:rPr lang="pl-PL" smtClean="0"/>
              <a:pPr/>
              <a:t>2013-05-14</a:t>
            </a:fld>
            <a:endParaRPr lang="pl-PL"/>
          </a:p>
        </p:txBody>
      </p:sp>
      <p:sp>
        <p:nvSpPr>
          <p:cNvPr id="16" name="Symbol zastępczy stopki 4"/>
          <p:cNvSpPr>
            <a:spLocks noGrp="1"/>
          </p:cNvSpPr>
          <p:nvPr>
            <p:ph type="ftr" sz="quarter" idx="11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sp>
        <p:nvSpPr>
          <p:cNvPr id="7" name="Symbol zastępczy tytułu pionowego 2"/>
          <p:cNvSpPr>
            <a:spLocks noGrp="1"/>
          </p:cNvSpPr>
          <p:nvPr>
            <p:ph type="body" orient="vert" idx="1" hasCustomPrompt="1"/>
          </p:nvPr>
        </p:nvSpPr>
        <p:spPr>
          <a:xfrm>
            <a:off x="251520" y="1268760"/>
            <a:ext cx="8712968" cy="4857403"/>
          </a:xfrm>
        </p:spPr>
        <p:txBody>
          <a:bodyPr vert="horz"/>
          <a:lstStyle>
            <a:lvl1pPr>
              <a:defRPr/>
            </a:lvl1pPr>
          </a:lstStyle>
          <a:p>
            <a:pPr lvl="0"/>
            <a:r>
              <a:rPr lang="pl-PL" dirty="0" smtClean="0"/>
              <a:t>Kliknij, aby dodać tekst</a:t>
            </a:r>
          </a:p>
          <a:p>
            <a:pPr lvl="1"/>
            <a:r>
              <a:rPr lang="pl-PL" dirty="0" smtClean="0"/>
              <a:t>Drugi poziom</a:t>
            </a:r>
          </a:p>
          <a:p>
            <a:pPr lvl="2"/>
            <a:r>
              <a:rPr lang="pl-PL" dirty="0" smtClean="0"/>
              <a:t>Trzeci poziom</a:t>
            </a:r>
          </a:p>
          <a:p>
            <a:pPr lvl="3"/>
            <a:r>
              <a:rPr lang="pl-PL" dirty="0" smtClean="0"/>
              <a:t>Czwarty poziom</a:t>
            </a:r>
          </a:p>
          <a:p>
            <a:pPr lvl="4"/>
            <a:r>
              <a:rPr lang="pl-PL" dirty="0" smtClean="0"/>
              <a:t>Piąty poziom</a:t>
            </a:r>
            <a:endParaRPr lang="pl-PL" dirty="0"/>
          </a:p>
        </p:txBody>
      </p:sp>
      <p:sp>
        <p:nvSpPr>
          <p:cNvPr id="20" name="Prostokąt 19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1" name="Łącznik prosty 20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Obraz 21" descr="ASKOM_0_153_153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 diagr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daty 3"/>
          <p:cNvSpPr>
            <a:spLocks noGrp="1"/>
          </p:cNvSpPr>
          <p:nvPr>
            <p:ph type="dt" sz="half" idx="10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fld id="{74DC6297-75D3-4AE7-87E7-BF3CA3598BA7}" type="datetime1">
              <a:rPr lang="pl-PL" smtClean="0"/>
              <a:pPr/>
              <a:t>2013-05-14</a:t>
            </a:fld>
            <a:endParaRPr lang="pl-PL"/>
          </a:p>
        </p:txBody>
      </p:sp>
      <p:sp>
        <p:nvSpPr>
          <p:cNvPr id="18" name="Symbol zastępczy stopki 4"/>
          <p:cNvSpPr>
            <a:spLocks noGrp="1"/>
          </p:cNvSpPr>
          <p:nvPr>
            <p:ph type="ftr" sz="quarter" idx="11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sp>
        <p:nvSpPr>
          <p:cNvPr id="21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22" name="Prostokąt 21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3" name="Łącznik prosty 22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Obraz 23" descr="ASKOM_0_153_153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 wyk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5" name="Symbol zastępczy daty 3"/>
          <p:cNvSpPr>
            <a:spLocks noGrp="1"/>
          </p:cNvSpPr>
          <p:nvPr>
            <p:ph type="dt" sz="half" idx="10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fld id="{13311CE7-197F-4407-8EF5-F3892B76C712}" type="datetime1">
              <a:rPr lang="pl-PL" smtClean="0"/>
              <a:pPr/>
              <a:t>2013-05-14</a:t>
            </a:fld>
            <a:endParaRPr lang="pl-PL" dirty="0"/>
          </a:p>
        </p:txBody>
      </p:sp>
      <p:sp>
        <p:nvSpPr>
          <p:cNvPr id="16" name="Symbol zastępczy stopki 4"/>
          <p:cNvSpPr>
            <a:spLocks noGrp="1"/>
          </p:cNvSpPr>
          <p:nvPr>
            <p:ph type="ftr" sz="quarter" idx="11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sp>
        <p:nvSpPr>
          <p:cNvPr id="20" name="Prostokąt 19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1" name="Łącznik prosty 20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Obraz 21" descr="ASKOM_0_153_153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dirty="0" smtClean="0"/>
              <a:t>Kliknij, aby edytować </a:t>
            </a:r>
            <a:r>
              <a:rPr lang="pl-PL" dirty="0" err="1" smtClean="0"/>
              <a:t>styl</a:t>
            </a:r>
            <a:endParaRPr lang="pl-PL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dirty="0" smtClean="0"/>
              <a:t>Kliknij, aby edytować style wzorca tekstu</a:t>
            </a:r>
          </a:p>
          <a:p>
            <a:pPr lvl="1"/>
            <a:r>
              <a:rPr lang="pl-PL" dirty="0" smtClean="0"/>
              <a:t>Drugi poziom</a:t>
            </a:r>
          </a:p>
          <a:p>
            <a:pPr lvl="2"/>
            <a:r>
              <a:rPr lang="pl-PL" dirty="0" smtClean="0"/>
              <a:t>Trzeci poziom</a:t>
            </a:r>
          </a:p>
          <a:p>
            <a:pPr lvl="3"/>
            <a:r>
              <a:rPr lang="pl-PL" dirty="0" smtClean="0"/>
              <a:t>Czwarty poziom</a:t>
            </a:r>
          </a:p>
          <a:p>
            <a:pPr lvl="4"/>
            <a:r>
              <a:rPr lang="pl-PL" dirty="0" smtClean="0"/>
              <a:t>Piąty poziom</a:t>
            </a:r>
            <a:endParaRPr lang="pl-PL" dirty="0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9464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i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C9FF23-1318-4EC4-9153-F2A903F04423}" type="datetime1">
              <a:rPr lang="pl-PL" smtClean="0"/>
              <a:pPr/>
              <a:t>2013-05-14</a:t>
            </a:fld>
            <a:endParaRPr lang="pl-PL" dirty="0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1098000" y="6356350"/>
            <a:ext cx="158417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i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pl-PL" smtClean="0"/>
              <a:t>, Warsztaty IPA 2013</a:t>
            </a:r>
            <a:endParaRPr lang="pl-PL" dirty="0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4A0A35-2D3F-462D-A52D-7EB7C0242FF2}" type="slidenum">
              <a:rPr lang="pl-PL" smtClean="0"/>
              <a:pPr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92" r:id="rId2"/>
    <p:sldLayoutId id="2147483651" r:id="rId3"/>
    <p:sldLayoutId id="2147483682" r:id="rId4"/>
    <p:sldLayoutId id="2147483652" r:id="rId5"/>
    <p:sldLayoutId id="2147483683" r:id="rId6"/>
    <p:sldLayoutId id="2147483650" r:id="rId7"/>
    <p:sldLayoutId id="2147483653" r:id="rId8"/>
    <p:sldLayoutId id="2147483654" r:id="rId9"/>
    <p:sldLayoutId id="2147483691" r:id="rId10"/>
    <p:sldLayoutId id="2147483655" r:id="rId11"/>
    <p:sldLayoutId id="2147483674" r:id="rId12"/>
    <p:sldLayoutId id="2147483676" r:id="rId13"/>
    <p:sldLayoutId id="2147483656" r:id="rId14"/>
    <p:sldLayoutId id="2147483693" r:id="rId15"/>
    <p:sldLayoutId id="2147483657" r:id="rId16"/>
    <p:sldLayoutId id="2147483658" r:id="rId17"/>
    <p:sldLayoutId id="2147483659" r:id="rId18"/>
    <p:sldLayoutId id="2147483660" r:id="rId19"/>
    <p:sldLayoutId id="2147483661" r:id="rId20"/>
    <p:sldLayoutId id="2147483662" r:id="rId21"/>
    <p:sldLayoutId id="2147483664" r:id="rId22"/>
    <p:sldLayoutId id="2147483666" r:id="rId23"/>
    <p:sldLayoutId id="2147483667" r:id="rId24"/>
    <p:sldLayoutId id="2147483669" r:id="rId25"/>
    <p:sldLayoutId id="2147483672" r:id="rId26"/>
    <p:sldLayoutId id="2147483673" r:id="rId27"/>
    <p:sldLayoutId id="2147483677" r:id="rId28"/>
    <p:sldLayoutId id="2147483678" r:id="rId29"/>
    <p:sldLayoutId id="2147483679" r:id="rId30"/>
    <p:sldLayoutId id="2147483680" r:id="rId31"/>
    <p:sldLayoutId id="2147483684" r:id="rId32"/>
    <p:sldLayoutId id="2147483681" r:id="rId33"/>
  </p:sldLayoutIdLst>
  <p:hf sldNum="0" hdr="0"/>
  <p:txStyles>
    <p:titleStyle>
      <a:lvl1pPr algn="ctr" defTabSz="914400" rtl="0" eaLnBrk="1" latinLnBrk="0" hangingPunct="1">
        <a:spcBef>
          <a:spcPct val="0"/>
        </a:spcBef>
        <a:buNone/>
        <a:defRPr sz="2400" b="1" kern="1200">
          <a:solidFill>
            <a:srgbClr val="898989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Tx/>
        <a:buBlip>
          <a:blip r:embed="rId35"/>
        </a:buBlip>
        <a:defRPr sz="1800" b="0" kern="1200">
          <a:solidFill>
            <a:srgbClr val="525652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ts val="0"/>
        </a:spcBef>
        <a:buFont typeface="Arial" pitchFamily="34" charset="0"/>
        <a:buChar char="–"/>
        <a:defRPr sz="1400" kern="1200">
          <a:solidFill>
            <a:srgbClr val="52565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ts val="0"/>
        </a:spcBef>
        <a:buFont typeface="Arial" pitchFamily="34" charset="0"/>
        <a:buChar char="•"/>
        <a:defRPr sz="1400" kern="1200">
          <a:solidFill>
            <a:srgbClr val="525652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ts val="0"/>
        </a:spcBef>
        <a:buFont typeface="Arial" pitchFamily="34" charset="0"/>
        <a:buChar char="–"/>
        <a:defRPr sz="1400" kern="1200">
          <a:solidFill>
            <a:srgbClr val="525652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ts val="0"/>
        </a:spcBef>
        <a:buFont typeface="Arial" pitchFamily="34" charset="0"/>
        <a:buChar char="»"/>
        <a:defRPr sz="1400" kern="1200">
          <a:solidFill>
            <a:srgbClr val="52565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9.png"/><Relationship Id="rId4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13" Type="http://schemas.openxmlformats.org/officeDocument/2006/relationships/image" Target="../media/image37.gif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12" Type="http://schemas.openxmlformats.org/officeDocument/2006/relationships/image" Target="../media/image3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0.png"/><Relationship Id="rId11" Type="http://schemas.openxmlformats.org/officeDocument/2006/relationships/image" Target="../media/image35.png"/><Relationship Id="rId5" Type="http://schemas.openxmlformats.org/officeDocument/2006/relationships/image" Target="../media/image29.png"/><Relationship Id="rId15" Type="http://schemas.openxmlformats.org/officeDocument/2006/relationships/image" Target="../media/image39.PNG"/><Relationship Id="rId10" Type="http://schemas.openxmlformats.org/officeDocument/2006/relationships/image" Target="../media/image34.png"/><Relationship Id="rId4" Type="http://schemas.openxmlformats.org/officeDocument/2006/relationships/image" Target="../media/image28.png"/><Relationship Id="rId9" Type="http://schemas.openxmlformats.org/officeDocument/2006/relationships/image" Target="../media/image33.png"/><Relationship Id="rId14" Type="http://schemas.openxmlformats.org/officeDocument/2006/relationships/image" Target="../media/image3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ytuł 1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b="0" dirty="0"/>
              <a:t/>
            </a:r>
            <a:br>
              <a:rPr lang="pl-PL" b="0" dirty="0"/>
            </a:br>
            <a:r>
              <a:rPr lang="pl-PL" b="0" dirty="0"/>
              <a:t> </a:t>
            </a:r>
            <a:r>
              <a:rPr lang="pl-PL" dirty="0"/>
              <a:t>Moduł AsService – strażnik terminów przeglądów i remontów </a:t>
            </a:r>
          </a:p>
        </p:txBody>
      </p:sp>
      <p:sp>
        <p:nvSpPr>
          <p:cNvPr id="15" name="Symbol zastępczy daty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pl-PL" dirty="0" smtClean="0"/>
              <a:t>2013-05-17</a:t>
            </a:r>
            <a:endParaRPr lang="pl-PL" dirty="0"/>
          </a:p>
        </p:txBody>
      </p:sp>
      <p:sp>
        <p:nvSpPr>
          <p:cNvPr id="16" name="Symbol zastępczy stopki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dirty="0" smtClean="0"/>
              <a:t>, Warsztaty IPA 2013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1520" y="982259"/>
            <a:ext cx="4896544" cy="3246284"/>
          </a:xfrm>
          <a:prstGeom prst="rect">
            <a:avLst/>
          </a:prstGeom>
          <a:ln w="19050">
            <a:solidFill>
              <a:schemeClr val="tx2">
                <a:lumMod val="60000"/>
                <a:lumOff val="4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AsService – Aktywacja licencji AsService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quarter" idx="10"/>
          </p:nvPr>
        </p:nvSpPr>
        <p:spPr>
          <a:xfrm>
            <a:off x="4211960" y="4372559"/>
            <a:ext cx="4248472" cy="1792745"/>
          </a:xfrm>
        </p:spPr>
        <p:txBody>
          <a:bodyPr>
            <a:normAutofit/>
          </a:bodyPr>
          <a:lstStyle/>
          <a:p>
            <a:endParaRPr lang="pl-PL" b="1" dirty="0" smtClean="0"/>
          </a:p>
          <a:p>
            <a:r>
              <a:rPr lang="pl-PL" b="1" dirty="0" smtClean="0"/>
              <a:t>Wprowadzenie kodu aktywacji</a:t>
            </a:r>
          </a:p>
          <a:p>
            <a:pPr>
              <a:buFont typeface="+mj-lt"/>
              <a:buAutoNum type="arabicPeriod"/>
            </a:pPr>
            <a:r>
              <a:rPr lang="pl-PL" dirty="0" smtClean="0"/>
              <a:t>uruchomienie programu AsServiceLicense.exe</a:t>
            </a:r>
          </a:p>
          <a:p>
            <a:pPr>
              <a:buFont typeface="+mj-lt"/>
              <a:buAutoNum type="arabicPeriod"/>
            </a:pPr>
            <a:r>
              <a:rPr lang="pl-PL" dirty="0" smtClean="0"/>
              <a:t>skopiowanie otrzymanego kod aktywacyjnego do programu</a:t>
            </a:r>
          </a:p>
          <a:p>
            <a:pPr>
              <a:buFont typeface="+mj-lt"/>
              <a:buAutoNum type="arabicPeriod"/>
            </a:pPr>
            <a:r>
              <a:rPr lang="pl-PL" dirty="0" smtClean="0"/>
              <a:t>aktywacja klucza programowego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pl-PL" dirty="0" smtClean="0"/>
              <a:t>2013-05-17</a:t>
            </a:r>
            <a:endParaRPr lang="pl-PL" dirty="0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197503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98098" y="2207481"/>
            <a:ext cx="5994382" cy="2157623"/>
          </a:xfrm>
          <a:prstGeom prst="rect">
            <a:avLst/>
          </a:prstGeom>
          <a:ln w="19050"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AsService – </a:t>
            </a:r>
            <a:r>
              <a:rPr lang="pl-PL" dirty="0" smtClean="0"/>
              <a:t>Konfiguracja</a:t>
            </a:r>
            <a:endParaRPr lang="pl-PL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quarter" idx="10"/>
          </p:nvPr>
        </p:nvSpPr>
        <p:spPr>
          <a:xfrm>
            <a:off x="251520" y="1052736"/>
            <a:ext cx="5040560" cy="1792745"/>
          </a:xfrm>
        </p:spPr>
        <p:txBody>
          <a:bodyPr>
            <a:normAutofit/>
          </a:bodyPr>
          <a:lstStyle/>
          <a:p>
            <a:r>
              <a:rPr lang="pl-PL" b="1" dirty="0" smtClean="0"/>
              <a:t>Rozpoczęcie pracy z programem </a:t>
            </a:r>
            <a:r>
              <a:rPr lang="pl-PL" b="1" dirty="0" err="1" smtClean="0"/>
              <a:t>AsService</a:t>
            </a:r>
            <a:endParaRPr lang="pl-PL" b="1" dirty="0" smtClean="0"/>
          </a:p>
          <a:p>
            <a:pPr>
              <a:buFont typeface="Arial" pitchFamily="34" charset="0"/>
              <a:buChar char="•"/>
            </a:pPr>
            <a:r>
              <a:rPr lang="pl-PL" dirty="0" smtClean="0"/>
              <a:t>zdefiniowania dostępu do serwera bazy danych</a:t>
            </a:r>
          </a:p>
          <a:p>
            <a:pPr>
              <a:buFont typeface="Arial" pitchFamily="34" charset="0"/>
              <a:buChar char="•"/>
            </a:pPr>
            <a:r>
              <a:rPr lang="pl-PL" dirty="0" smtClean="0"/>
              <a:t>wybrania/założenie bazy danych</a:t>
            </a:r>
          </a:p>
          <a:p>
            <a:pPr>
              <a:buFont typeface="Arial" pitchFamily="34" charset="0"/>
              <a:buChar char="•"/>
            </a:pPr>
            <a:r>
              <a:rPr lang="pl-PL" dirty="0" smtClean="0"/>
              <a:t>określenie ścieżki dostępu do bazy definicji zmiennych (opcja)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pl-PL" dirty="0" smtClean="0"/>
              <a:t>2013-05-17</a:t>
            </a:r>
            <a:endParaRPr lang="pl-PL" dirty="0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sp>
        <p:nvSpPr>
          <p:cNvPr id="8" name="Symbol zastępczy tekstu 2"/>
          <p:cNvSpPr txBox="1">
            <a:spLocks/>
          </p:cNvSpPr>
          <p:nvPr/>
        </p:nvSpPr>
        <p:spPr>
          <a:xfrm>
            <a:off x="755576" y="4660591"/>
            <a:ext cx="5040560" cy="136069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Tx/>
              <a:buNone/>
              <a:defRPr sz="1400" b="0" kern="1200">
                <a:solidFill>
                  <a:srgbClr val="525652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ts val="0"/>
              </a:spcBef>
              <a:buFont typeface="Arial" pitchFamily="34" charset="0"/>
              <a:buChar char="–"/>
              <a:defRPr sz="1400" kern="1200">
                <a:solidFill>
                  <a:srgbClr val="52565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ts val="0"/>
              </a:spcBef>
              <a:buFont typeface="Arial" pitchFamily="34" charset="0"/>
              <a:buChar char="•"/>
              <a:defRPr sz="1400" kern="1200">
                <a:solidFill>
                  <a:srgbClr val="52565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ts val="0"/>
              </a:spcBef>
              <a:buFont typeface="Arial" pitchFamily="34" charset="0"/>
              <a:buChar char="–"/>
              <a:defRPr sz="1400" kern="1200">
                <a:solidFill>
                  <a:srgbClr val="52565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ts val="0"/>
              </a:spcBef>
              <a:buFont typeface="Arial" pitchFamily="34" charset="0"/>
              <a:buChar char="»"/>
              <a:defRPr sz="1400" kern="1200">
                <a:solidFill>
                  <a:srgbClr val="52565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b="1" dirty="0" smtClean="0"/>
              <a:t>System uprawnień - Użytkownicy</a:t>
            </a:r>
          </a:p>
          <a:p>
            <a:pPr>
              <a:buFont typeface="Arial" pitchFamily="34" charset="0"/>
              <a:buChar char="•"/>
            </a:pPr>
            <a:r>
              <a:rPr lang="pl-PL" dirty="0" smtClean="0"/>
              <a:t>identyfikacja i autoryzacja użytkownika</a:t>
            </a:r>
          </a:p>
          <a:p>
            <a:pPr>
              <a:buFont typeface="Arial" pitchFamily="34" charset="0"/>
              <a:buChar char="•"/>
            </a:pPr>
            <a:r>
              <a:rPr lang="pl-PL" dirty="0" smtClean="0"/>
              <a:t>uprawnienie do modyfikacji danych</a:t>
            </a:r>
          </a:p>
          <a:p>
            <a:pPr>
              <a:buFont typeface="Arial" pitchFamily="34" charset="0"/>
              <a:buChar char="•"/>
            </a:pPr>
            <a:r>
              <a:rPr lang="pl-PL" dirty="0" smtClean="0"/>
              <a:t>uprawnienie do zmiany konfiguracji aplikacji</a:t>
            </a:r>
          </a:p>
        </p:txBody>
      </p:sp>
    </p:spTree>
    <p:extLst>
      <p:ext uri="{BB962C8B-B14F-4D97-AF65-F5344CB8AC3E}">
        <p14:creationId xmlns:p14="http://schemas.microsoft.com/office/powerpoint/2010/main" val="3572714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687312" y="2223458"/>
            <a:ext cx="5205168" cy="3941846"/>
          </a:xfrm>
          <a:prstGeom prst="rect">
            <a:avLst/>
          </a:prstGeom>
          <a:ln w="19050"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AsService – </a:t>
            </a:r>
            <a:r>
              <a:rPr lang="pl-PL" dirty="0" smtClean="0"/>
              <a:t>Urządzenia</a:t>
            </a:r>
            <a:endParaRPr lang="pl-PL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quarter" idx="10"/>
          </p:nvPr>
        </p:nvSpPr>
        <p:spPr>
          <a:xfrm>
            <a:off x="179512" y="980728"/>
            <a:ext cx="5040560" cy="3528392"/>
          </a:xfrm>
        </p:spPr>
        <p:txBody>
          <a:bodyPr>
            <a:normAutofit/>
          </a:bodyPr>
          <a:lstStyle/>
          <a:p>
            <a:r>
              <a:rPr lang="pl-PL" sz="1600" b="1" dirty="0" smtClean="0"/>
              <a:t>Rejestr urządzeń</a:t>
            </a:r>
          </a:p>
          <a:p>
            <a:endParaRPr lang="pl-PL" b="1" dirty="0" smtClean="0"/>
          </a:p>
          <a:p>
            <a:r>
              <a:rPr lang="pl-PL" dirty="0" smtClean="0"/>
              <a:t>Wszystkie gromadzone i przetwarzane dane w module </a:t>
            </a:r>
            <a:r>
              <a:rPr lang="pl-PL" b="1" i="1" dirty="0" err="1" smtClean="0"/>
              <a:t>AsService</a:t>
            </a:r>
            <a:r>
              <a:rPr lang="pl-PL" dirty="0" smtClean="0"/>
              <a:t> </a:t>
            </a:r>
          </a:p>
          <a:p>
            <a:r>
              <a:rPr lang="pl-PL" dirty="0" smtClean="0"/>
              <a:t>odnoszą się do urządzeń wprowadzonych w rejestrze aplikacji.</a:t>
            </a:r>
          </a:p>
          <a:p>
            <a:pPr marL="0" indent="0"/>
            <a:endParaRPr lang="pl-PL" dirty="0" smtClean="0"/>
          </a:p>
          <a:p>
            <a:pPr>
              <a:buBlip>
                <a:blip r:embed="rId4"/>
              </a:buBlip>
            </a:pPr>
            <a:r>
              <a:rPr lang="pl-PL" dirty="0" smtClean="0"/>
              <a:t>Urządzenie opisane </a:t>
            </a:r>
            <a:r>
              <a:rPr lang="pl-PL" dirty="0"/>
              <a:t>jest przez szereg </a:t>
            </a:r>
            <a:r>
              <a:rPr lang="pl-PL" dirty="0" smtClean="0"/>
              <a:t/>
            </a:r>
            <a:br>
              <a:rPr lang="pl-PL" dirty="0" smtClean="0"/>
            </a:br>
            <a:r>
              <a:rPr lang="pl-PL" dirty="0" smtClean="0"/>
              <a:t>parametrów </a:t>
            </a:r>
            <a:r>
              <a:rPr lang="pl-PL" dirty="0"/>
              <a:t/>
            </a:r>
            <a:br>
              <a:rPr lang="pl-PL" dirty="0"/>
            </a:br>
            <a:r>
              <a:rPr lang="pl-PL" dirty="0"/>
              <a:t>identyfikacyjnych i opisowych.</a:t>
            </a:r>
          </a:p>
          <a:p>
            <a:pPr marL="0" indent="0"/>
            <a:endParaRPr lang="pl-PL" dirty="0"/>
          </a:p>
          <a:p>
            <a:pPr>
              <a:buBlip>
                <a:blip r:embed="rId4"/>
              </a:buBlip>
            </a:pPr>
            <a:r>
              <a:rPr lang="pl-PL" dirty="0"/>
              <a:t>Stan urządzenia monitorowany jest </a:t>
            </a:r>
            <a:br>
              <a:rPr lang="pl-PL" dirty="0"/>
            </a:br>
            <a:r>
              <a:rPr lang="pl-PL" dirty="0"/>
              <a:t>za powiązanych z min liczników </a:t>
            </a:r>
            <a:br>
              <a:rPr lang="pl-PL" dirty="0"/>
            </a:br>
            <a:r>
              <a:rPr lang="pl-PL" dirty="0"/>
              <a:t>monitorujących określone </a:t>
            </a:r>
            <a:br>
              <a:rPr lang="pl-PL" dirty="0"/>
            </a:br>
            <a:r>
              <a:rPr lang="pl-PL" dirty="0"/>
              <a:t>parametry (czas pracy, ilość załączeń).</a:t>
            </a:r>
          </a:p>
          <a:p>
            <a:pPr marL="285750" indent="-285750">
              <a:buFont typeface="Arial" pitchFamily="34" charset="0"/>
              <a:buChar char="•"/>
            </a:pPr>
            <a:endParaRPr lang="pl-PL" dirty="0" smtClean="0"/>
          </a:p>
          <a:p>
            <a:pPr marL="0" indent="0"/>
            <a:endParaRPr lang="pl-PL" dirty="0" smtClean="0"/>
          </a:p>
          <a:p>
            <a:pPr marL="285750" indent="-285750">
              <a:buFont typeface="Arial" pitchFamily="34" charset="0"/>
              <a:buChar char="•"/>
            </a:pPr>
            <a:endParaRPr lang="pl-PL" dirty="0" smtClean="0"/>
          </a:p>
          <a:p>
            <a:pPr marL="0" indent="0"/>
            <a:endParaRPr lang="pl-PL" dirty="0" smtClean="0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pl-PL" dirty="0" smtClean="0"/>
              <a:t>2013-05-17</a:t>
            </a:r>
            <a:endParaRPr lang="pl-PL" dirty="0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689544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783986" y="1412776"/>
            <a:ext cx="6056057" cy="4680520"/>
          </a:xfrm>
          <a:prstGeom prst="rect">
            <a:avLst/>
          </a:prstGeom>
          <a:ln w="19050"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AsService – </a:t>
            </a:r>
            <a:r>
              <a:rPr lang="pl-PL" dirty="0" smtClean="0"/>
              <a:t>słowniki</a:t>
            </a:r>
            <a:endParaRPr lang="pl-PL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quarter" idx="10"/>
          </p:nvPr>
        </p:nvSpPr>
        <p:spPr>
          <a:xfrm>
            <a:off x="179512" y="980728"/>
            <a:ext cx="8424936" cy="4968552"/>
          </a:xfrm>
        </p:spPr>
        <p:txBody>
          <a:bodyPr>
            <a:normAutofit/>
          </a:bodyPr>
          <a:lstStyle/>
          <a:p>
            <a:r>
              <a:rPr lang="pl-PL" sz="1800" dirty="0"/>
              <a:t>Słowniki modułu </a:t>
            </a:r>
            <a:r>
              <a:rPr lang="pl-PL" sz="1800" b="1" i="1" dirty="0" err="1" smtClean="0">
                <a:solidFill>
                  <a:schemeClr val="tx2"/>
                </a:solidFill>
              </a:rPr>
              <a:t>AsService</a:t>
            </a:r>
            <a:r>
              <a:rPr lang="pl-PL" sz="1800" dirty="0" smtClean="0"/>
              <a:t> </a:t>
            </a:r>
            <a:r>
              <a:rPr lang="pl-PL" sz="1800" dirty="0"/>
              <a:t>obejmują następujące kategorie danych ewidencyjnych</a:t>
            </a:r>
            <a:r>
              <a:rPr lang="pl-PL" sz="1800" dirty="0" smtClean="0"/>
              <a:t>:</a:t>
            </a:r>
            <a:br>
              <a:rPr lang="pl-PL" sz="1800" dirty="0" smtClean="0"/>
            </a:br>
            <a:r>
              <a:rPr lang="pl-PL" sz="1800" dirty="0" smtClean="0"/>
              <a:t/>
            </a:r>
            <a:br>
              <a:rPr lang="pl-PL" sz="1800" dirty="0" smtClean="0"/>
            </a:br>
            <a:endParaRPr lang="pl-PL" sz="1800" b="1" dirty="0" smtClean="0"/>
          </a:p>
          <a:p>
            <a:pPr>
              <a:buBlip>
                <a:blip r:embed="rId4"/>
              </a:buBlip>
            </a:pPr>
            <a:r>
              <a:rPr lang="pl-PL" sz="1800" dirty="0"/>
              <a:t>Producenci</a:t>
            </a:r>
          </a:p>
          <a:p>
            <a:pPr>
              <a:buBlip>
                <a:blip r:embed="rId4"/>
              </a:buBlip>
            </a:pPr>
            <a:r>
              <a:rPr lang="pl-PL" sz="1800" dirty="0"/>
              <a:t>Dostawcy</a:t>
            </a:r>
          </a:p>
          <a:p>
            <a:pPr>
              <a:buBlip>
                <a:blip r:embed="rId4"/>
              </a:buBlip>
            </a:pPr>
            <a:r>
              <a:rPr lang="pl-PL" sz="1800" dirty="0"/>
              <a:t>Linie</a:t>
            </a:r>
          </a:p>
          <a:p>
            <a:pPr>
              <a:buBlip>
                <a:blip r:embed="rId4"/>
              </a:buBlip>
            </a:pPr>
            <a:r>
              <a:rPr lang="pl-PL" sz="1800" dirty="0"/>
              <a:t>Rodzaje zasilania</a:t>
            </a:r>
          </a:p>
          <a:p>
            <a:pPr>
              <a:buBlip>
                <a:blip r:embed="rId4"/>
              </a:buBlip>
            </a:pPr>
            <a:r>
              <a:rPr lang="pl-PL" sz="1800" dirty="0"/>
              <a:t>Maszyny</a:t>
            </a:r>
          </a:p>
          <a:p>
            <a:pPr>
              <a:buBlip>
                <a:blip r:embed="rId4"/>
              </a:buBlip>
            </a:pPr>
            <a:r>
              <a:rPr lang="pl-PL" sz="1800" dirty="0"/>
              <a:t>Statusy</a:t>
            </a:r>
          </a:p>
          <a:p>
            <a:pPr>
              <a:buBlip>
                <a:blip r:embed="rId4"/>
              </a:buBlip>
            </a:pPr>
            <a:r>
              <a:rPr lang="pl-PL" sz="1800" dirty="0"/>
              <a:t>Grupy</a:t>
            </a:r>
          </a:p>
          <a:p>
            <a:pPr>
              <a:buBlip>
                <a:blip r:embed="rId4"/>
              </a:buBlip>
            </a:pPr>
            <a:r>
              <a:rPr lang="pl-PL" sz="1800" dirty="0"/>
              <a:t>Wydziały</a:t>
            </a:r>
          </a:p>
          <a:p>
            <a:pPr>
              <a:buBlip>
                <a:blip r:embed="rId4"/>
              </a:buBlip>
            </a:pPr>
            <a:r>
              <a:rPr lang="pl-PL" sz="1800" dirty="0"/>
              <a:t>Stany techniczne</a:t>
            </a:r>
          </a:p>
          <a:p>
            <a:pPr>
              <a:buBlip>
                <a:blip r:embed="rId4"/>
              </a:buBlip>
            </a:pPr>
            <a:r>
              <a:rPr lang="pl-PL" sz="1800" dirty="0"/>
              <a:t>Przyczyny resetów</a:t>
            </a:r>
          </a:p>
          <a:p>
            <a:pPr>
              <a:buBlip>
                <a:blip r:embed="rId4"/>
              </a:buBlip>
            </a:pPr>
            <a:r>
              <a:rPr lang="pl-PL" sz="1800" dirty="0"/>
              <a:t>Czynności eksploatacyjne.</a:t>
            </a:r>
            <a:endParaRPr lang="pl-PL" sz="1800" b="1" dirty="0" smtClean="0"/>
          </a:p>
          <a:p>
            <a:pPr marL="0" indent="0"/>
            <a:endParaRPr lang="pl-PL" dirty="0" smtClean="0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pl-PL" dirty="0" smtClean="0"/>
              <a:t>2013-05-17</a:t>
            </a:r>
            <a:endParaRPr lang="pl-PL" dirty="0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165882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AsService – Liczniki</a:t>
            </a:r>
            <a:endParaRPr lang="pl-PL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0" indent="0"/>
            <a:r>
              <a:rPr lang="pl-PL" sz="1600" dirty="0" smtClean="0"/>
              <a:t>Monitorowanie i raportowanie parametrów urządzeń odbywa się za pomocą </a:t>
            </a:r>
            <a:r>
              <a:rPr lang="pl-PL" sz="1600" b="1" dirty="0" smtClean="0"/>
              <a:t>liczników</a:t>
            </a:r>
            <a:r>
              <a:rPr lang="pl-PL" sz="1600" dirty="0" smtClean="0"/>
              <a:t>. </a:t>
            </a:r>
            <a:endParaRPr lang="pl-PL" sz="1600" i="1" dirty="0"/>
          </a:p>
          <a:p>
            <a:endParaRPr lang="pl-PL" dirty="0" smtClean="0"/>
          </a:p>
          <a:p>
            <a:r>
              <a:rPr lang="pl-PL" dirty="0" smtClean="0"/>
              <a:t>W module </a:t>
            </a:r>
            <a:r>
              <a:rPr lang="pl-PL" dirty="0" err="1" smtClean="0"/>
              <a:t>AsService</a:t>
            </a:r>
            <a:r>
              <a:rPr lang="pl-PL" dirty="0" smtClean="0"/>
              <a:t> dostępne są następujące rodzaje liczników:</a:t>
            </a:r>
          </a:p>
          <a:p>
            <a:pPr>
              <a:buBlip>
                <a:blip r:embed="rId2"/>
              </a:buBlip>
            </a:pPr>
            <a:r>
              <a:rPr lang="pl-PL" b="1" dirty="0" smtClean="0"/>
              <a:t>Licznik </a:t>
            </a:r>
            <a:r>
              <a:rPr lang="pl-PL" b="1" dirty="0"/>
              <a:t>czasu pracy</a:t>
            </a:r>
            <a:r>
              <a:rPr lang="pl-PL" dirty="0"/>
              <a:t> – </a:t>
            </a:r>
            <a:r>
              <a:rPr lang="pl-PL" dirty="0" smtClean="0"/>
              <a:t>przechowuje </a:t>
            </a:r>
            <a:r>
              <a:rPr lang="pl-PL" dirty="0"/>
              <a:t>czas pracy urządzenia (lub innego wybranego stanu urządzenia) w zadanym okresie.</a:t>
            </a:r>
            <a:br>
              <a:rPr lang="pl-PL" dirty="0"/>
            </a:br>
            <a:r>
              <a:rPr lang="pl-PL" dirty="0"/>
              <a:t>Wykorzystuje wartość agregatu </a:t>
            </a:r>
            <a:r>
              <a:rPr lang="pl-PL" b="1" i="1" dirty="0" err="1"/>
              <a:t>Całka_Ostatnia_Znana</a:t>
            </a:r>
            <a:r>
              <a:rPr lang="pl-PL" b="1" i="1" dirty="0"/>
              <a:t> </a:t>
            </a:r>
            <a:r>
              <a:rPr lang="pl-PL" dirty="0"/>
              <a:t> (ang. </a:t>
            </a:r>
            <a:r>
              <a:rPr lang="pl-PL" i="1" dirty="0" err="1"/>
              <a:t>Total_Last_Known</a:t>
            </a:r>
            <a:r>
              <a:rPr lang="pl-PL" dirty="0" smtClean="0"/>
              <a:t>);</a:t>
            </a:r>
            <a:br>
              <a:rPr lang="pl-PL" dirty="0" smtClean="0"/>
            </a:br>
            <a:endParaRPr lang="pl-PL" dirty="0" smtClean="0"/>
          </a:p>
          <a:p>
            <a:pPr>
              <a:buBlip>
                <a:blip r:embed="rId2"/>
              </a:buBlip>
            </a:pPr>
            <a:r>
              <a:rPr lang="pl-PL" b="1" dirty="0" smtClean="0"/>
              <a:t>Licznik </a:t>
            </a:r>
            <a:r>
              <a:rPr lang="pl-PL" b="1" dirty="0"/>
              <a:t>załączeń</a:t>
            </a:r>
            <a:r>
              <a:rPr lang="pl-PL" dirty="0"/>
              <a:t> - </a:t>
            </a:r>
            <a:r>
              <a:rPr lang="pl-PL" dirty="0" smtClean="0"/>
              <a:t>przechowuje </a:t>
            </a:r>
            <a:r>
              <a:rPr lang="pl-PL" dirty="0"/>
              <a:t>liczbę załączeń (lub innych wybranych zdarzeń) urządzenia w zadanym okresie.</a:t>
            </a:r>
            <a:br>
              <a:rPr lang="pl-PL" dirty="0"/>
            </a:br>
            <a:r>
              <a:rPr lang="pl-PL" dirty="0"/>
              <a:t>Wykorzystuje wartość agregatu </a:t>
            </a:r>
            <a:r>
              <a:rPr lang="pl-PL" b="1" i="1" dirty="0" err="1"/>
              <a:t>Suma_Wzrostów</a:t>
            </a:r>
            <a:r>
              <a:rPr lang="pl-PL" dirty="0"/>
              <a:t>  (ang. </a:t>
            </a:r>
            <a:r>
              <a:rPr lang="pl-PL" i="1" dirty="0" err="1"/>
              <a:t>Sum_Up</a:t>
            </a:r>
            <a:r>
              <a:rPr lang="pl-PL" dirty="0" smtClean="0"/>
              <a:t>);</a:t>
            </a:r>
            <a:br>
              <a:rPr lang="pl-PL" dirty="0" smtClean="0"/>
            </a:br>
            <a:endParaRPr lang="pl-PL" dirty="0"/>
          </a:p>
          <a:p>
            <a:pPr>
              <a:buBlip>
                <a:blip r:embed="rId2"/>
              </a:buBlip>
            </a:pPr>
            <a:r>
              <a:rPr lang="pl-PL" b="1" dirty="0" smtClean="0"/>
              <a:t>Licznik okresowy</a:t>
            </a:r>
            <a:r>
              <a:rPr lang="pl-PL" dirty="0" smtClean="0"/>
              <a:t> </a:t>
            </a:r>
            <a:r>
              <a:rPr lang="pl-PL" dirty="0"/>
              <a:t>- </a:t>
            </a:r>
            <a:r>
              <a:rPr lang="pl-PL" dirty="0" smtClean="0"/>
              <a:t>przechowuje </a:t>
            </a:r>
            <a:r>
              <a:rPr lang="pl-PL" dirty="0"/>
              <a:t>liczbę dni, która upłynęła od początku zadanego okresu czasu.</a:t>
            </a:r>
            <a:br>
              <a:rPr lang="pl-PL" dirty="0"/>
            </a:br>
            <a:r>
              <a:rPr lang="pl-PL" dirty="0"/>
              <a:t>Zmianę wartości wymusza rozpoczęcie nowej doby. Jest to czasomierz modułu </a:t>
            </a:r>
            <a:r>
              <a:rPr lang="pl-PL" dirty="0" err="1"/>
              <a:t>AsService</a:t>
            </a:r>
            <a:r>
              <a:rPr lang="pl-PL" dirty="0"/>
              <a:t> </a:t>
            </a:r>
            <a:r>
              <a:rPr lang="pl-PL" b="1" dirty="0"/>
              <a:t>niezależny od wartości zmiennych systemu Asix</a:t>
            </a:r>
            <a:r>
              <a:rPr lang="pl-PL" dirty="0"/>
              <a:t>.</a:t>
            </a:r>
            <a:endParaRPr lang="pl-PL" dirty="0" smtClean="0"/>
          </a:p>
          <a:p>
            <a:pPr>
              <a:buFont typeface="Arial" pitchFamily="34" charset="0"/>
              <a:buChar char="•"/>
            </a:pPr>
            <a:endParaRPr lang="pl-PL" dirty="0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pl-PL" dirty="0" smtClean="0"/>
              <a:t>2013-05-17</a:t>
            </a:r>
            <a:endParaRPr lang="pl-PL" dirty="0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528083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165119" y="1340768"/>
            <a:ext cx="3739787" cy="788861"/>
          </a:xfrm>
          <a:prstGeom prst="rect">
            <a:avLst/>
          </a:prstGeom>
          <a:ln w="19050"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AsService – </a:t>
            </a:r>
            <a:r>
              <a:rPr lang="pl-PL" dirty="0" smtClean="0"/>
              <a:t>Liczniki – charakter sygnału wejściowego</a:t>
            </a:r>
            <a:endParaRPr lang="pl-PL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quarter" idx="10"/>
          </p:nvPr>
        </p:nvSpPr>
        <p:spPr>
          <a:xfrm>
            <a:off x="179512" y="980727"/>
            <a:ext cx="4896544" cy="2736305"/>
          </a:xfrm>
        </p:spPr>
        <p:txBody>
          <a:bodyPr>
            <a:normAutofit/>
          </a:bodyPr>
          <a:lstStyle/>
          <a:p>
            <a:pPr marL="0" indent="0"/>
            <a:r>
              <a:rPr lang="pl-PL" sz="1600" b="1" dirty="0" smtClean="0"/>
              <a:t>Dane wejściowe o charakterze sygnału dwustanowego: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pl-PL" sz="1600" dirty="0" smtClean="0"/>
              <a:t>Licznik załączeń – wykorzystanie zmiennej</a:t>
            </a:r>
            <a:br>
              <a:rPr lang="pl-PL" sz="1600" dirty="0" smtClean="0"/>
            </a:br>
            <a:r>
              <a:rPr lang="pl-PL" sz="1600" dirty="0" smtClean="0"/>
              <a:t>z agregatem </a:t>
            </a:r>
            <a:r>
              <a:rPr lang="pl-PL" sz="1600" b="1" dirty="0" err="1" smtClean="0"/>
              <a:t>Suma_Wzrostów</a:t>
            </a:r>
            <a:r>
              <a:rPr lang="pl-PL" sz="1600" dirty="0" smtClean="0"/>
              <a:t> (</a:t>
            </a:r>
            <a:r>
              <a:rPr lang="pl-PL" sz="1600" b="1" i="1" dirty="0" err="1" smtClean="0"/>
              <a:t>Sum_Up</a:t>
            </a:r>
            <a:r>
              <a:rPr lang="pl-PL" sz="1600" dirty="0" smtClean="0"/>
              <a:t>) </a:t>
            </a:r>
            <a:br>
              <a:rPr lang="pl-PL" sz="1600" dirty="0" smtClean="0"/>
            </a:br>
            <a:r>
              <a:rPr lang="pl-PL" sz="1600" dirty="0" smtClean="0"/>
              <a:t/>
            </a:r>
            <a:br>
              <a:rPr lang="pl-PL" sz="1600" dirty="0" smtClean="0"/>
            </a:br>
            <a:r>
              <a:rPr lang="pl-PL" sz="1600" dirty="0" smtClean="0"/>
              <a:t/>
            </a:r>
            <a:br>
              <a:rPr lang="pl-PL" sz="1600" dirty="0" smtClean="0"/>
            </a:br>
            <a:endParaRPr lang="pl-PL" sz="16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pl-PL" sz="1600" dirty="0" smtClean="0"/>
              <a:t>Licznik czasu pracy – wykorzystanie </a:t>
            </a:r>
            <a:br>
              <a:rPr lang="pl-PL" sz="1600" dirty="0" smtClean="0"/>
            </a:br>
            <a:r>
              <a:rPr lang="pl-PL" sz="1600" dirty="0" smtClean="0"/>
              <a:t>zmiennej z agregatem </a:t>
            </a:r>
            <a:r>
              <a:rPr lang="pl-PL" sz="1600" b="1" dirty="0" err="1" smtClean="0"/>
              <a:t>Całka_Ostatnia_Znana</a:t>
            </a:r>
            <a:r>
              <a:rPr lang="pl-PL" sz="1600" dirty="0" smtClean="0"/>
              <a:t> (</a:t>
            </a:r>
            <a:r>
              <a:rPr lang="pl-PL" sz="1600" b="1" i="1" dirty="0" err="1" smtClean="0"/>
              <a:t>Total_Last_Known</a:t>
            </a:r>
            <a:r>
              <a:rPr lang="pl-PL" sz="1600" dirty="0"/>
              <a:t>)</a:t>
            </a:r>
            <a:endParaRPr lang="pl-PL" sz="1600" dirty="0" smtClean="0"/>
          </a:p>
          <a:p>
            <a:pPr marL="0" indent="0"/>
            <a:endParaRPr lang="pl-PL" dirty="0" smtClean="0"/>
          </a:p>
          <a:p>
            <a:pPr marL="0" indent="0"/>
            <a:endParaRPr lang="pl-PL" dirty="0" smtClean="0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pl-PL" dirty="0" smtClean="0"/>
              <a:t>2013-05-17</a:t>
            </a:r>
            <a:endParaRPr lang="pl-PL" dirty="0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sp>
        <p:nvSpPr>
          <p:cNvPr id="7" name="Symbol zastępczy tekstu 2"/>
          <p:cNvSpPr txBox="1">
            <a:spLocks/>
          </p:cNvSpPr>
          <p:nvPr/>
        </p:nvSpPr>
        <p:spPr>
          <a:xfrm>
            <a:off x="323528" y="3872136"/>
            <a:ext cx="3672408" cy="15010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Tx/>
              <a:buNone/>
              <a:defRPr sz="1400" b="0" kern="1200">
                <a:solidFill>
                  <a:srgbClr val="525652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ts val="0"/>
              </a:spcBef>
              <a:buFont typeface="Arial" pitchFamily="34" charset="0"/>
              <a:buChar char="–"/>
              <a:defRPr sz="1400" kern="1200">
                <a:solidFill>
                  <a:srgbClr val="52565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ts val="0"/>
              </a:spcBef>
              <a:buFont typeface="Arial" pitchFamily="34" charset="0"/>
              <a:buChar char="•"/>
              <a:defRPr sz="1400" kern="1200">
                <a:solidFill>
                  <a:srgbClr val="52565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ts val="0"/>
              </a:spcBef>
              <a:buFont typeface="Arial" pitchFamily="34" charset="0"/>
              <a:buChar char="–"/>
              <a:defRPr sz="1400" kern="1200">
                <a:solidFill>
                  <a:srgbClr val="52565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ts val="0"/>
              </a:spcBef>
              <a:buFont typeface="Arial" pitchFamily="34" charset="0"/>
              <a:buChar char="»"/>
              <a:defRPr sz="1400" kern="1200">
                <a:solidFill>
                  <a:srgbClr val="52565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/>
            <a:r>
              <a:rPr lang="pl-PL" sz="1600" b="1" dirty="0" smtClean="0"/>
              <a:t>Dane wejściowe o charakterze licznika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pl-PL" sz="1600" dirty="0" smtClean="0"/>
              <a:t>Licznik </a:t>
            </a:r>
            <a:r>
              <a:rPr lang="pl-PL" sz="1600" smtClean="0"/>
              <a:t>czasu pracy </a:t>
            </a:r>
            <a:br>
              <a:rPr lang="pl-PL" sz="1600" smtClean="0"/>
            </a:br>
            <a:r>
              <a:rPr lang="pl-PL" sz="1600" smtClean="0"/>
              <a:t>lub </a:t>
            </a:r>
            <a:r>
              <a:rPr lang="pl-PL" sz="1600" dirty="0" smtClean="0"/>
              <a:t>załączeń </a:t>
            </a:r>
            <a:r>
              <a:rPr lang="pl-PL" sz="1600" dirty="0" smtClean="0"/>
              <a:t>– </a:t>
            </a:r>
            <a:r>
              <a:rPr lang="pl-PL" sz="1600" dirty="0"/>
              <a:t>wykorzystanie </a:t>
            </a:r>
            <a:r>
              <a:rPr lang="pl-PL" sz="1600" dirty="0" smtClean="0"/>
              <a:t/>
            </a:r>
            <a:br>
              <a:rPr lang="pl-PL" sz="1600" dirty="0" smtClean="0"/>
            </a:br>
            <a:r>
              <a:rPr lang="pl-PL" sz="1600" dirty="0" smtClean="0"/>
              <a:t>zmiennej z </a:t>
            </a:r>
            <a:r>
              <a:rPr lang="pl-PL" sz="1600" dirty="0"/>
              <a:t>agregatem </a:t>
            </a:r>
            <a:r>
              <a:rPr lang="pl-PL" sz="1600" dirty="0" smtClean="0"/>
              <a:t/>
            </a:r>
            <a:br>
              <a:rPr lang="pl-PL" sz="1600" dirty="0" smtClean="0"/>
            </a:br>
            <a:r>
              <a:rPr lang="pl-PL" sz="1600" b="1" dirty="0" err="1" smtClean="0"/>
              <a:t>Suma_Wzrostów</a:t>
            </a:r>
            <a:r>
              <a:rPr lang="pl-PL" sz="1600" dirty="0" smtClean="0"/>
              <a:t> (</a:t>
            </a:r>
            <a:r>
              <a:rPr lang="pl-PL" sz="1600" b="1" i="1" dirty="0" err="1"/>
              <a:t>Sum_Up</a:t>
            </a:r>
            <a:r>
              <a:rPr lang="pl-PL" sz="1600" dirty="0"/>
              <a:t>)</a:t>
            </a:r>
            <a:endParaRPr lang="pl-PL" sz="1600" dirty="0" smtClean="0"/>
          </a:p>
          <a:p>
            <a:pPr marL="0" indent="0"/>
            <a:endParaRPr lang="pl-PL" dirty="0" smtClean="0"/>
          </a:p>
          <a:p>
            <a:pPr marL="0" indent="0"/>
            <a:endParaRPr lang="pl-PL" dirty="0" smtClean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99433" y="2583852"/>
            <a:ext cx="3312927" cy="1061172"/>
          </a:xfrm>
          <a:prstGeom prst="rect">
            <a:avLst/>
          </a:prstGeom>
          <a:ln w="19050"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30903" y="4487305"/>
            <a:ext cx="5561577" cy="1677999"/>
          </a:xfrm>
          <a:prstGeom prst="rect">
            <a:avLst/>
          </a:prstGeom>
          <a:ln w="19050"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46439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AsService – Liczniki</a:t>
            </a:r>
            <a:endParaRPr lang="pl-PL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quarter" idx="10"/>
          </p:nvPr>
        </p:nvSpPr>
        <p:spPr>
          <a:xfrm>
            <a:off x="251520" y="1340768"/>
            <a:ext cx="6048672" cy="4320480"/>
          </a:xfrm>
        </p:spPr>
        <p:txBody>
          <a:bodyPr>
            <a:normAutofit/>
          </a:bodyPr>
          <a:lstStyle/>
          <a:p>
            <a:pPr>
              <a:buBlip>
                <a:blip r:embed="rId2"/>
              </a:buBlip>
            </a:pPr>
            <a:r>
              <a:rPr lang="pl-PL" sz="1600" dirty="0"/>
              <a:t>W ramach danego typu licznika, </a:t>
            </a:r>
            <a:r>
              <a:rPr lang="pl-PL" sz="1600" b="1" dirty="0"/>
              <a:t>urządzenie może posiadać</a:t>
            </a:r>
            <a:r>
              <a:rPr lang="pl-PL" sz="1600" dirty="0"/>
              <a:t> </a:t>
            </a:r>
            <a:br>
              <a:rPr lang="pl-PL" sz="1600" dirty="0"/>
            </a:br>
            <a:r>
              <a:rPr lang="pl-PL" sz="1600" b="1" i="1" dirty="0"/>
              <a:t>jeden licznik główny</a:t>
            </a:r>
            <a:r>
              <a:rPr lang="pl-PL" sz="1600" dirty="0"/>
              <a:t> oraz </a:t>
            </a:r>
            <a:r>
              <a:rPr lang="pl-PL" sz="1600" b="1" i="1" dirty="0"/>
              <a:t>wiele liczników pomocniczych</a:t>
            </a:r>
            <a:r>
              <a:rPr lang="pl-PL" sz="1600" dirty="0"/>
              <a:t>.</a:t>
            </a:r>
            <a:br>
              <a:rPr lang="pl-PL" sz="1600" dirty="0"/>
            </a:br>
            <a:endParaRPr lang="pl-PL" sz="1600" dirty="0"/>
          </a:p>
          <a:p>
            <a:pPr>
              <a:buBlip>
                <a:blip r:embed="rId2"/>
              </a:buBlip>
            </a:pPr>
            <a:r>
              <a:rPr lang="pl-PL" sz="1600" b="1" dirty="0"/>
              <a:t>Aktualizacja stanu liczników</a:t>
            </a:r>
            <a:r>
              <a:rPr lang="pl-PL" sz="1600" dirty="0"/>
              <a:t> odbywa się </a:t>
            </a:r>
            <a:r>
              <a:rPr lang="pl-PL" sz="1600" b="1" dirty="0"/>
              <a:t>automatycznie</a:t>
            </a:r>
            <a:r>
              <a:rPr lang="pl-PL" sz="1600" dirty="0"/>
              <a:t> </a:t>
            </a:r>
            <a:br>
              <a:rPr lang="pl-PL" sz="1600" dirty="0"/>
            </a:br>
            <a:r>
              <a:rPr lang="pl-PL" sz="1600" dirty="0"/>
              <a:t>(</a:t>
            </a:r>
            <a:r>
              <a:rPr lang="pl-PL" sz="1600" i="1" dirty="0"/>
              <a:t>Microsoft SQL Agent</a:t>
            </a:r>
            <a:r>
              <a:rPr lang="pl-PL" sz="1600" dirty="0" smtClean="0"/>
              <a:t>).</a:t>
            </a:r>
            <a:br>
              <a:rPr lang="pl-PL" sz="1600" dirty="0" smtClean="0"/>
            </a:br>
            <a:endParaRPr lang="pl-PL" sz="1600" dirty="0" smtClean="0"/>
          </a:p>
          <a:p>
            <a:pPr>
              <a:buBlip>
                <a:blip r:embed="rId2"/>
              </a:buBlip>
            </a:pPr>
            <a:r>
              <a:rPr lang="pl-PL" sz="1600" dirty="0"/>
              <a:t>Źródłem danych jest zmienna zadeklarowana w bazie </a:t>
            </a:r>
            <a:r>
              <a:rPr lang="pl-PL" sz="1600" dirty="0" smtClean="0"/>
              <a:t>ASIX </a:t>
            </a:r>
            <a:r>
              <a:rPr lang="pl-PL" sz="1600" dirty="0"/>
              <a:t/>
            </a:r>
            <a:br>
              <a:rPr lang="pl-PL" sz="1600" dirty="0"/>
            </a:br>
            <a:r>
              <a:rPr lang="pl-PL" sz="1600" dirty="0"/>
              <a:t>z wykorzystaniem określonego dla rodzaju licznika agregatu</a:t>
            </a:r>
            <a:r>
              <a:rPr lang="pl-PL" sz="1600" dirty="0" smtClean="0"/>
              <a:t>.</a:t>
            </a:r>
            <a:br>
              <a:rPr lang="pl-PL" sz="1600" dirty="0" smtClean="0"/>
            </a:br>
            <a:endParaRPr lang="pl-PL" sz="1600" dirty="0" smtClean="0"/>
          </a:p>
          <a:p>
            <a:pPr>
              <a:buBlip>
                <a:blip r:embed="rId2"/>
              </a:buBlip>
            </a:pPr>
            <a:r>
              <a:rPr lang="pl-PL" sz="1600" dirty="0"/>
              <a:t>Dla licznika określane są progi wartości: </a:t>
            </a:r>
            <a:r>
              <a:rPr lang="pl-PL" sz="1600" b="1" i="1" dirty="0"/>
              <a:t>eksploatacyjny</a:t>
            </a:r>
            <a:r>
              <a:rPr lang="pl-PL" sz="1600" dirty="0"/>
              <a:t> </a:t>
            </a:r>
            <a:br>
              <a:rPr lang="pl-PL" sz="1600" dirty="0"/>
            </a:br>
            <a:r>
              <a:rPr lang="pl-PL" sz="1600" dirty="0"/>
              <a:t>i </a:t>
            </a:r>
            <a:r>
              <a:rPr lang="pl-PL" sz="1600" b="1" i="1" dirty="0"/>
              <a:t>ostrzegawcze</a:t>
            </a:r>
            <a:r>
              <a:rPr lang="pl-PL" sz="1600" dirty="0" smtClean="0"/>
              <a:t>.</a:t>
            </a:r>
            <a:br>
              <a:rPr lang="pl-PL" sz="1600" dirty="0" smtClean="0"/>
            </a:br>
            <a:endParaRPr lang="pl-PL" sz="1600" dirty="0" smtClean="0"/>
          </a:p>
          <a:p>
            <a:pPr>
              <a:buBlip>
                <a:blip r:embed="rId2"/>
              </a:buBlip>
            </a:pPr>
            <a:r>
              <a:rPr lang="pl-PL" sz="1600" dirty="0"/>
              <a:t>Liczniki </a:t>
            </a:r>
            <a:r>
              <a:rPr lang="pl-PL" sz="1600" dirty="0" smtClean="0"/>
              <a:t>mogą </a:t>
            </a:r>
            <a:r>
              <a:rPr lang="pl-PL" sz="1600" dirty="0"/>
              <a:t>pracować w:</a:t>
            </a:r>
            <a:br>
              <a:rPr lang="pl-PL" sz="1600" dirty="0"/>
            </a:br>
            <a:r>
              <a:rPr lang="pl-PL" sz="1600" b="1" i="1" dirty="0"/>
              <a:t>zmianowym</a:t>
            </a:r>
            <a:r>
              <a:rPr lang="pl-PL" sz="1600" dirty="0"/>
              <a:t>, </a:t>
            </a:r>
            <a:r>
              <a:rPr lang="pl-PL" sz="1600" b="1" i="1" dirty="0"/>
              <a:t>dobowym</a:t>
            </a:r>
            <a:r>
              <a:rPr lang="pl-PL" sz="1600" dirty="0"/>
              <a:t> lub </a:t>
            </a:r>
            <a:r>
              <a:rPr lang="pl-PL" sz="1600" b="1" i="1" dirty="0"/>
              <a:t>miesięcznym</a:t>
            </a:r>
            <a:r>
              <a:rPr lang="pl-PL" sz="1600" dirty="0"/>
              <a:t> trybie pracy.</a:t>
            </a:r>
            <a:endParaRPr lang="pl-PL" sz="1600" dirty="0" smtClean="0"/>
          </a:p>
          <a:p>
            <a:pPr>
              <a:buBlip>
                <a:blip r:embed="rId2"/>
              </a:buBlip>
            </a:pPr>
            <a:endParaRPr lang="pl-PL" sz="1600" dirty="0"/>
          </a:p>
          <a:p>
            <a:pPr>
              <a:buFont typeface="Arial" pitchFamily="34" charset="0"/>
              <a:buChar char="•"/>
            </a:pPr>
            <a:endParaRPr lang="pl-PL" sz="1600" dirty="0"/>
          </a:p>
          <a:p>
            <a:pPr>
              <a:buFont typeface="Arial" pitchFamily="34" charset="0"/>
              <a:buChar char="•"/>
            </a:pPr>
            <a:endParaRPr lang="pl-PL" dirty="0" smtClean="0"/>
          </a:p>
          <a:p>
            <a:pPr>
              <a:buFont typeface="Arial" pitchFamily="34" charset="0"/>
              <a:buChar char="•"/>
            </a:pPr>
            <a:endParaRPr lang="pl-PL" dirty="0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pl-PL" dirty="0" smtClean="0"/>
              <a:t>2013-05-17</a:t>
            </a:r>
            <a:endParaRPr lang="pl-PL" dirty="0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438244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793716" y="1266503"/>
            <a:ext cx="6029038" cy="2865437"/>
          </a:xfrm>
          <a:prstGeom prst="rect">
            <a:avLst/>
          </a:prstGeom>
          <a:ln w="19050"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AsService – </a:t>
            </a:r>
            <a:r>
              <a:rPr lang="pl-PL" dirty="0" smtClean="0"/>
              <a:t>Liczniki</a:t>
            </a:r>
            <a:endParaRPr lang="pl-PL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quarter" idx="10"/>
          </p:nvPr>
        </p:nvSpPr>
        <p:spPr>
          <a:xfrm>
            <a:off x="179512" y="980728"/>
            <a:ext cx="4104456" cy="1512168"/>
          </a:xfrm>
        </p:spPr>
        <p:txBody>
          <a:bodyPr>
            <a:normAutofit/>
          </a:bodyPr>
          <a:lstStyle/>
          <a:p>
            <a:pPr marL="0" indent="0"/>
            <a:r>
              <a:rPr lang="pl-PL" sz="1600" b="1" dirty="0" smtClean="0"/>
              <a:t>Resetowanie stanu licznika</a:t>
            </a:r>
            <a:r>
              <a:rPr lang="pl-PL" sz="1600" dirty="0" smtClean="0"/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pl-PL" sz="1600" dirty="0" smtClean="0"/>
              <a:t>wybranego licznika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pl-PL" sz="1600" dirty="0" smtClean="0"/>
              <a:t>grupy powiązanych</a:t>
            </a:r>
            <a:br>
              <a:rPr lang="pl-PL" sz="1600" dirty="0" smtClean="0"/>
            </a:br>
            <a:r>
              <a:rPr lang="pl-PL" sz="1600" dirty="0" smtClean="0"/>
              <a:t>liczników</a:t>
            </a:r>
          </a:p>
          <a:p>
            <a:pPr marL="0" indent="0"/>
            <a:endParaRPr lang="pl-PL" dirty="0" smtClean="0"/>
          </a:p>
          <a:p>
            <a:pPr marL="0" indent="0"/>
            <a:endParaRPr lang="pl-PL" dirty="0" smtClean="0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pl-PL" dirty="0" smtClean="0"/>
              <a:t>2013-05-17</a:t>
            </a:r>
            <a:endParaRPr lang="pl-PL" dirty="0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sp>
        <p:nvSpPr>
          <p:cNvPr id="7" name="Symbol zastępczy tekstu 2"/>
          <p:cNvSpPr txBox="1">
            <a:spLocks/>
          </p:cNvSpPr>
          <p:nvPr/>
        </p:nvSpPr>
        <p:spPr>
          <a:xfrm>
            <a:off x="179512" y="4448200"/>
            <a:ext cx="5544616" cy="15010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Tx/>
              <a:buNone/>
              <a:defRPr sz="1400" b="0" kern="1200">
                <a:solidFill>
                  <a:srgbClr val="525652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ts val="0"/>
              </a:spcBef>
              <a:buFont typeface="Arial" pitchFamily="34" charset="0"/>
              <a:buChar char="–"/>
              <a:defRPr sz="1400" kern="1200">
                <a:solidFill>
                  <a:srgbClr val="52565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ts val="0"/>
              </a:spcBef>
              <a:buFont typeface="Arial" pitchFamily="34" charset="0"/>
              <a:buChar char="•"/>
              <a:defRPr sz="1400" kern="1200">
                <a:solidFill>
                  <a:srgbClr val="52565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ts val="0"/>
              </a:spcBef>
              <a:buFont typeface="Arial" pitchFamily="34" charset="0"/>
              <a:buChar char="–"/>
              <a:defRPr sz="1400" kern="1200">
                <a:solidFill>
                  <a:srgbClr val="52565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ts val="0"/>
              </a:spcBef>
              <a:buFont typeface="Arial" pitchFamily="34" charset="0"/>
              <a:buChar char="»"/>
              <a:defRPr sz="1400" kern="1200">
                <a:solidFill>
                  <a:srgbClr val="52565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/>
            <a:r>
              <a:rPr lang="pl-PL" sz="1600" b="1" i="1" dirty="0" smtClean="0"/>
              <a:t>Automatyczne resetowanie stanu licznika</a:t>
            </a:r>
            <a:r>
              <a:rPr lang="pl-PL" sz="1600" dirty="0" smtClean="0"/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pl-PL" sz="1600" dirty="0"/>
              <a:t>koniec zmiany </a:t>
            </a:r>
            <a:r>
              <a:rPr lang="pl-PL" sz="1600" dirty="0" smtClean="0"/>
              <a:t>(</a:t>
            </a:r>
            <a:r>
              <a:rPr lang="pl-PL" sz="1200" i="1" dirty="0" smtClean="0"/>
              <a:t>system 3-zmianowy: </a:t>
            </a:r>
            <a:r>
              <a:rPr lang="pl-PL" sz="1200" i="1" dirty="0"/>
              <a:t>6:00-14:00, 14:00-22:00, 22:00-6:00</a:t>
            </a:r>
            <a:r>
              <a:rPr lang="pl-PL" sz="1600" dirty="0" smtClean="0"/>
              <a:t>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pl-PL" sz="1600" dirty="0" smtClean="0"/>
              <a:t>koniec doby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pl-PL" sz="1600" dirty="0" smtClean="0"/>
              <a:t>koniec miesiąca</a:t>
            </a:r>
          </a:p>
          <a:p>
            <a:pPr marL="285750" indent="-285750">
              <a:buFontTx/>
              <a:buChar char="-"/>
            </a:pPr>
            <a:endParaRPr lang="pl-PL" dirty="0" smtClean="0"/>
          </a:p>
          <a:p>
            <a:pPr marL="0" indent="0"/>
            <a:endParaRPr lang="pl-PL" dirty="0" smtClean="0"/>
          </a:p>
        </p:txBody>
      </p:sp>
    </p:spTree>
    <p:extLst>
      <p:ext uri="{BB962C8B-B14F-4D97-AF65-F5344CB8AC3E}">
        <p14:creationId xmlns:p14="http://schemas.microsoft.com/office/powerpoint/2010/main" val="3442677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83767" y="2174347"/>
            <a:ext cx="6482281" cy="2725329"/>
          </a:xfrm>
          <a:prstGeom prst="rect">
            <a:avLst/>
          </a:prstGeom>
          <a:ln w="19050"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AsService – </a:t>
            </a:r>
            <a:r>
              <a:rPr lang="pl-PL" dirty="0" smtClean="0"/>
              <a:t>Zestawienia</a:t>
            </a:r>
            <a:endParaRPr lang="pl-PL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quarter" idx="10"/>
          </p:nvPr>
        </p:nvSpPr>
        <p:spPr>
          <a:xfrm>
            <a:off x="179512" y="980728"/>
            <a:ext cx="2520280" cy="5112568"/>
          </a:xfrm>
        </p:spPr>
        <p:txBody>
          <a:bodyPr>
            <a:normAutofit/>
          </a:bodyPr>
          <a:lstStyle/>
          <a:p>
            <a:pPr marL="0" indent="0"/>
            <a:r>
              <a:rPr lang="pl-PL" sz="1600" b="1" dirty="0"/>
              <a:t>Aktualne stany </a:t>
            </a:r>
            <a:r>
              <a:rPr lang="pl-PL" sz="1600" b="1" dirty="0" smtClean="0"/>
              <a:t>liczników</a:t>
            </a:r>
          </a:p>
          <a:p>
            <a:pPr marL="0" indent="0"/>
            <a:endParaRPr lang="pl-PL" sz="1600" b="1" dirty="0" smtClean="0"/>
          </a:p>
          <a:p>
            <a:pPr>
              <a:buBlip>
                <a:blip r:embed="rId4"/>
              </a:buBlip>
            </a:pPr>
            <a:r>
              <a:rPr lang="pl-PL" sz="1600" dirty="0"/>
              <a:t>Możliwość filtrowania </a:t>
            </a:r>
            <a:br>
              <a:rPr lang="pl-PL" sz="1600" dirty="0"/>
            </a:br>
            <a:r>
              <a:rPr lang="pl-PL" sz="1600" dirty="0"/>
              <a:t>i sortowania danych</a:t>
            </a:r>
          </a:p>
          <a:p>
            <a:pPr>
              <a:buBlip>
                <a:blip r:embed="rId4"/>
              </a:buBlip>
            </a:pPr>
            <a:endParaRPr lang="pl-PL" sz="1600" dirty="0"/>
          </a:p>
          <a:p>
            <a:pPr>
              <a:buBlip>
                <a:blip r:embed="rId4"/>
              </a:buBlip>
            </a:pPr>
            <a:r>
              <a:rPr lang="pl-PL" sz="1600" dirty="0" smtClean="0"/>
              <a:t>Oznaczenie </a:t>
            </a:r>
            <a:r>
              <a:rPr lang="pl-PL" sz="1600" dirty="0"/>
              <a:t>kolorami liczników (urządzeń) </a:t>
            </a:r>
            <a:br>
              <a:rPr lang="pl-PL" sz="1600" dirty="0"/>
            </a:br>
            <a:r>
              <a:rPr lang="pl-PL" sz="1600" dirty="0"/>
              <a:t>z przeterminowanymi lub zbliżającymi się czynnościami eksploatacyjnymi</a:t>
            </a:r>
          </a:p>
          <a:p>
            <a:pPr marL="0" indent="0"/>
            <a:r>
              <a:rPr lang="pl-PL" sz="1600" dirty="0"/>
              <a:t/>
            </a:r>
            <a:br>
              <a:rPr lang="pl-PL" sz="1600" dirty="0"/>
            </a:br>
            <a:endParaRPr lang="pl-PL" sz="1600" dirty="0" smtClean="0"/>
          </a:p>
          <a:p>
            <a:pPr marL="285750" indent="-285750">
              <a:buFont typeface="Arial" pitchFamily="34" charset="0"/>
              <a:buChar char="•"/>
            </a:pPr>
            <a:endParaRPr lang="pl-PL" dirty="0" smtClean="0"/>
          </a:p>
          <a:p>
            <a:pPr marL="0" indent="0"/>
            <a:endParaRPr lang="pl-PL" dirty="0" smtClean="0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pl-PL" dirty="0" smtClean="0"/>
              <a:t>2013-05-17</a:t>
            </a:r>
            <a:endParaRPr lang="pl-PL" dirty="0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420991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27783" y="1772816"/>
            <a:ext cx="6229127" cy="4248472"/>
          </a:xfrm>
          <a:prstGeom prst="rect">
            <a:avLst/>
          </a:prstGeom>
          <a:ln w="19050"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AsService – </a:t>
            </a:r>
            <a:r>
              <a:rPr lang="pl-PL" dirty="0" smtClean="0"/>
              <a:t>Zestawienia</a:t>
            </a:r>
            <a:endParaRPr lang="pl-PL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quarter" idx="10"/>
          </p:nvPr>
        </p:nvSpPr>
        <p:spPr>
          <a:xfrm>
            <a:off x="251520" y="980728"/>
            <a:ext cx="3384376" cy="5112568"/>
          </a:xfrm>
        </p:spPr>
        <p:txBody>
          <a:bodyPr>
            <a:normAutofit/>
          </a:bodyPr>
          <a:lstStyle/>
          <a:p>
            <a:pPr marL="0" indent="0"/>
            <a:r>
              <a:rPr lang="pl-PL" sz="1600" b="1" dirty="0"/>
              <a:t>Aktualne </a:t>
            </a:r>
            <a:r>
              <a:rPr lang="pl-PL" sz="1600" b="1" dirty="0" smtClean="0"/>
              <a:t>czynności eksploatacyjne</a:t>
            </a:r>
          </a:p>
          <a:p>
            <a:pPr marL="0" indent="0"/>
            <a:endParaRPr lang="pl-PL" sz="1600" b="1" dirty="0" smtClean="0"/>
          </a:p>
          <a:p>
            <a:pPr>
              <a:buBlip>
                <a:blip r:embed="rId4"/>
              </a:buBlip>
            </a:pPr>
            <a:r>
              <a:rPr lang="pl-PL" sz="1600" dirty="0" smtClean="0"/>
              <a:t>Przegląd danych </a:t>
            </a:r>
            <a:br>
              <a:rPr lang="pl-PL" sz="1600" dirty="0" smtClean="0"/>
            </a:br>
            <a:r>
              <a:rPr lang="pl-PL" sz="1600" dirty="0" smtClean="0"/>
              <a:t>z wybranego</a:t>
            </a:r>
            <a:br>
              <a:rPr lang="pl-PL" sz="1600" dirty="0" smtClean="0"/>
            </a:br>
            <a:r>
              <a:rPr lang="pl-PL" sz="1600" dirty="0" smtClean="0"/>
              <a:t>okresu czasu </a:t>
            </a:r>
            <a:br>
              <a:rPr lang="pl-PL" sz="1600" dirty="0" smtClean="0"/>
            </a:br>
            <a:endParaRPr lang="pl-PL" sz="1600" dirty="0" smtClean="0"/>
          </a:p>
          <a:p>
            <a:pPr>
              <a:buBlip>
                <a:blip r:embed="rId4"/>
              </a:buBlip>
            </a:pPr>
            <a:r>
              <a:rPr lang="pl-PL" sz="1600" dirty="0" smtClean="0"/>
              <a:t>Możliwość </a:t>
            </a:r>
            <a:br>
              <a:rPr lang="pl-PL" sz="1600" dirty="0" smtClean="0"/>
            </a:br>
            <a:r>
              <a:rPr lang="pl-PL" sz="1600" dirty="0" smtClean="0"/>
              <a:t>filtrowania danych</a:t>
            </a:r>
            <a:endParaRPr lang="pl-PL" sz="1600" dirty="0"/>
          </a:p>
          <a:p>
            <a:pPr marL="0" indent="0"/>
            <a:r>
              <a:rPr lang="pl-PL" sz="1600" dirty="0"/>
              <a:t/>
            </a:r>
            <a:br>
              <a:rPr lang="pl-PL" sz="1600" dirty="0"/>
            </a:br>
            <a:endParaRPr lang="pl-PL" sz="1600" dirty="0" smtClean="0"/>
          </a:p>
          <a:p>
            <a:pPr marL="285750" indent="-285750">
              <a:buFont typeface="Arial" pitchFamily="34" charset="0"/>
              <a:buChar char="•"/>
            </a:pPr>
            <a:endParaRPr lang="pl-PL" dirty="0" smtClean="0"/>
          </a:p>
          <a:p>
            <a:pPr marL="0" indent="0"/>
            <a:endParaRPr lang="pl-PL" dirty="0" smtClean="0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pl-PL" dirty="0" smtClean="0"/>
              <a:t>2013-05-17</a:t>
            </a:r>
            <a:endParaRPr lang="pl-PL" dirty="0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460528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ytuł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AsService – przeznaczenie modułu</a:t>
            </a:r>
            <a:endParaRPr lang="pl-PL" dirty="0"/>
          </a:p>
        </p:txBody>
      </p:sp>
      <p:sp>
        <p:nvSpPr>
          <p:cNvPr id="7" name="Symbol zastępczy tekstu 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pl-PL" sz="1800" b="1" dirty="0"/>
              <a:t>AsService - moduł systemu Asix</a:t>
            </a:r>
            <a:r>
              <a:rPr lang="pl-PL" sz="1800" dirty="0"/>
              <a:t> </a:t>
            </a:r>
          </a:p>
          <a:p>
            <a:r>
              <a:rPr lang="pl-PL" sz="1800" i="1" dirty="0"/>
              <a:t>umożliwiający </a:t>
            </a:r>
            <a:r>
              <a:rPr lang="pl-PL" sz="1800" b="1" i="1" dirty="0"/>
              <a:t>rejestrację czasów pracy</a:t>
            </a:r>
            <a:r>
              <a:rPr lang="pl-PL" sz="1800" i="1" dirty="0"/>
              <a:t> oraz </a:t>
            </a:r>
            <a:r>
              <a:rPr lang="pl-PL" sz="1800" b="1" i="1" dirty="0"/>
              <a:t>liczby załączeń</a:t>
            </a:r>
            <a:r>
              <a:rPr lang="pl-PL" sz="1800" i="1" dirty="0"/>
              <a:t>  urządzeń na podstawie danych pobieranych z systemu Asix. </a:t>
            </a:r>
          </a:p>
          <a:p>
            <a:endParaRPr lang="pl-PL" sz="1800" dirty="0"/>
          </a:p>
          <a:p>
            <a:endParaRPr lang="pl-PL" sz="1800" dirty="0"/>
          </a:p>
          <a:p>
            <a:r>
              <a:rPr lang="pl-PL" sz="1800" dirty="0"/>
              <a:t>Zadania: </a:t>
            </a:r>
          </a:p>
          <a:p>
            <a:pPr>
              <a:buFont typeface="Arial" pitchFamily="34" charset="0"/>
              <a:buChar char="•"/>
            </a:pPr>
            <a:r>
              <a:rPr lang="pl-PL" sz="1800" dirty="0"/>
              <a:t>monitorowanie planowych czynności konserwacyjno-remontowych</a:t>
            </a:r>
          </a:p>
          <a:p>
            <a:pPr>
              <a:buFont typeface="Arial" pitchFamily="34" charset="0"/>
              <a:buChar char="•"/>
            </a:pPr>
            <a:r>
              <a:rPr lang="pl-PL" sz="1800" dirty="0"/>
              <a:t>udostępnianie informacji na temat wykorzystania urządzeń </a:t>
            </a:r>
          </a:p>
          <a:p>
            <a:pPr>
              <a:buFont typeface="Arial" pitchFamily="34" charset="0"/>
              <a:buChar char="•"/>
            </a:pPr>
            <a:r>
              <a:rPr lang="pl-PL" sz="1800" dirty="0"/>
              <a:t>gromadzenie danych związanych z monitorowanymi urządzeniami</a:t>
            </a:r>
          </a:p>
          <a:p>
            <a:pPr marL="0" indent="0"/>
            <a:endParaRPr lang="pl-PL" dirty="0" smtClean="0"/>
          </a:p>
          <a:p>
            <a:pPr>
              <a:buFont typeface="Arial" pitchFamily="34" charset="0"/>
              <a:buChar char="•"/>
            </a:pPr>
            <a:endParaRPr lang="pl-PL" dirty="0" smtClean="0"/>
          </a:p>
          <a:p>
            <a:pPr marL="0" indent="0"/>
            <a:endParaRPr lang="pl-PL" dirty="0" smtClean="0"/>
          </a:p>
          <a:p>
            <a:endParaRPr lang="pl-PL" dirty="0"/>
          </a:p>
          <a:p>
            <a:endParaRPr lang="pl-PL" dirty="0"/>
          </a:p>
          <a:p>
            <a:endParaRPr lang="pl-PL" dirty="0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pl-PL" dirty="0" smtClean="0"/>
              <a:t>2013-05-17</a:t>
            </a:r>
            <a:endParaRPr lang="pl-PL" dirty="0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pl-PL" dirty="0" smtClean="0"/>
              <a:t>, Warsztaty IPA 2013</a:t>
            </a:r>
            <a:endParaRPr lang="pl-P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47864" y="1844824"/>
            <a:ext cx="5275588" cy="1800200"/>
          </a:xfrm>
          <a:prstGeom prst="rect">
            <a:avLst/>
          </a:prstGeom>
          <a:ln w="19050"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AsService – </a:t>
            </a:r>
            <a:r>
              <a:rPr lang="pl-PL" dirty="0" smtClean="0"/>
              <a:t>Zestawienia</a:t>
            </a:r>
            <a:endParaRPr lang="pl-PL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quarter" idx="10"/>
          </p:nvPr>
        </p:nvSpPr>
        <p:spPr>
          <a:xfrm>
            <a:off x="251520" y="980728"/>
            <a:ext cx="5112568" cy="5112568"/>
          </a:xfrm>
        </p:spPr>
        <p:txBody>
          <a:bodyPr>
            <a:normAutofit/>
          </a:bodyPr>
          <a:lstStyle/>
          <a:p>
            <a:pPr marL="0" indent="0"/>
            <a:r>
              <a:rPr lang="pl-PL" sz="1600" b="1" dirty="0" smtClean="0"/>
              <a:t>Planowane i przeterminowane czynność eksploatacyjne</a:t>
            </a:r>
          </a:p>
          <a:p>
            <a:pPr marL="0" indent="0"/>
            <a:endParaRPr lang="pl-PL" sz="1600" b="1" dirty="0" smtClean="0"/>
          </a:p>
          <a:p>
            <a:pPr>
              <a:buBlip>
                <a:blip r:embed="rId4"/>
              </a:buBlip>
            </a:pPr>
            <a:r>
              <a:rPr lang="pl-PL" sz="1600" dirty="0"/>
              <a:t>Lista przeterminowanych </a:t>
            </a:r>
            <a:r>
              <a:rPr lang="pl-PL" sz="1600" dirty="0" smtClean="0"/>
              <a:t/>
            </a:r>
            <a:br>
              <a:rPr lang="pl-PL" sz="1600" dirty="0" smtClean="0"/>
            </a:br>
            <a:r>
              <a:rPr lang="pl-PL" sz="1600" dirty="0" smtClean="0"/>
              <a:t>czynności </a:t>
            </a:r>
            <a:r>
              <a:rPr lang="pl-PL" sz="1600" dirty="0"/>
              <a:t>dla liczników </a:t>
            </a:r>
            <a:br>
              <a:rPr lang="pl-PL" sz="1600" dirty="0"/>
            </a:br>
            <a:r>
              <a:rPr lang="pl-PL" sz="1600" dirty="0"/>
              <a:t>o przekroczonym progu </a:t>
            </a:r>
            <a:r>
              <a:rPr lang="pl-PL" sz="1600" dirty="0" smtClean="0"/>
              <a:t/>
            </a:r>
            <a:br>
              <a:rPr lang="pl-PL" sz="1600" dirty="0" smtClean="0"/>
            </a:br>
            <a:r>
              <a:rPr lang="pl-PL" sz="1600" dirty="0" smtClean="0"/>
              <a:t>eksploatacyjnym</a:t>
            </a:r>
            <a:br>
              <a:rPr lang="pl-PL" sz="1600" dirty="0" smtClean="0"/>
            </a:br>
            <a:r>
              <a:rPr lang="pl-PL" sz="1600" dirty="0" smtClean="0"/>
              <a:t>(</a:t>
            </a:r>
            <a:r>
              <a:rPr lang="pl-PL" sz="1600" i="1" dirty="0" smtClean="0"/>
              <a:t>oznaczone na czerwono</a:t>
            </a:r>
            <a:r>
              <a:rPr lang="pl-PL" sz="1600" dirty="0" smtClean="0"/>
              <a:t>)</a:t>
            </a:r>
            <a:br>
              <a:rPr lang="pl-PL" sz="1600" dirty="0" smtClean="0"/>
            </a:br>
            <a:endParaRPr lang="pl-PL" sz="1600" dirty="0" smtClean="0"/>
          </a:p>
          <a:p>
            <a:pPr>
              <a:buBlip>
                <a:blip r:embed="rId4"/>
              </a:buBlip>
            </a:pPr>
            <a:r>
              <a:rPr lang="pl-PL" sz="1600" dirty="0" smtClean="0"/>
              <a:t>Lista </a:t>
            </a:r>
            <a:r>
              <a:rPr lang="pl-PL" sz="1600" dirty="0"/>
              <a:t>planowanych czynności </a:t>
            </a:r>
            <a:r>
              <a:rPr lang="pl-PL" sz="1600" dirty="0" smtClean="0"/>
              <a:t/>
            </a:r>
            <a:br>
              <a:rPr lang="pl-PL" sz="1600" dirty="0" smtClean="0"/>
            </a:br>
            <a:r>
              <a:rPr lang="pl-PL" sz="1600" dirty="0" smtClean="0"/>
              <a:t>eksploatacyjnych </a:t>
            </a:r>
            <a:r>
              <a:rPr lang="pl-PL" sz="1600" dirty="0"/>
              <a:t>aktualizowana </a:t>
            </a:r>
            <a:r>
              <a:rPr lang="pl-PL" sz="1600" dirty="0" smtClean="0"/>
              <a:t/>
            </a:r>
            <a:br>
              <a:rPr lang="pl-PL" sz="1600" dirty="0" smtClean="0"/>
            </a:br>
            <a:r>
              <a:rPr lang="pl-PL" sz="1600" dirty="0" smtClean="0"/>
              <a:t>automatycznie </a:t>
            </a:r>
            <a:r>
              <a:rPr lang="pl-PL" sz="1600" dirty="0"/>
              <a:t>w oparciu </a:t>
            </a:r>
            <a:r>
              <a:rPr lang="pl-PL" sz="1600" dirty="0" smtClean="0"/>
              <a:t/>
            </a:r>
            <a:br>
              <a:rPr lang="pl-PL" sz="1600" dirty="0" smtClean="0"/>
            </a:br>
            <a:r>
              <a:rPr lang="pl-PL" sz="1600" dirty="0" smtClean="0"/>
              <a:t>o </a:t>
            </a:r>
            <a:r>
              <a:rPr lang="pl-PL" sz="1600" dirty="0"/>
              <a:t>wartości liczników </a:t>
            </a:r>
            <a:br>
              <a:rPr lang="pl-PL" sz="1600" dirty="0"/>
            </a:br>
            <a:r>
              <a:rPr lang="pl-PL" sz="1600" dirty="0"/>
              <a:t>i progi </a:t>
            </a:r>
            <a:r>
              <a:rPr lang="pl-PL" sz="1600" dirty="0" smtClean="0"/>
              <a:t>ostrzegawcze </a:t>
            </a:r>
            <a:br>
              <a:rPr lang="pl-PL" sz="1600" dirty="0" smtClean="0"/>
            </a:br>
            <a:endParaRPr lang="pl-PL" sz="1600" dirty="0" smtClean="0"/>
          </a:p>
          <a:p>
            <a:pPr marL="285750" indent="-285750">
              <a:buFont typeface="Arial" pitchFamily="34" charset="0"/>
              <a:buChar char="•"/>
            </a:pPr>
            <a:endParaRPr lang="pl-PL" dirty="0" smtClean="0"/>
          </a:p>
          <a:p>
            <a:pPr marL="0" indent="0"/>
            <a:endParaRPr lang="pl-PL" dirty="0" smtClean="0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pl-PL" dirty="0" smtClean="0"/>
              <a:t>2013-05-17</a:t>
            </a:r>
            <a:endParaRPr lang="pl-PL" dirty="0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616892" y="2852936"/>
            <a:ext cx="5275588" cy="1791827"/>
          </a:xfrm>
          <a:prstGeom prst="rect">
            <a:avLst/>
          </a:prstGeom>
          <a:ln w="19050"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29084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ytuł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 smtClean="0"/>
              <a:t>Dziękuję za uwagę</a:t>
            </a:r>
            <a:endParaRPr lang="pl-PL" dirty="0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pl-PL" dirty="0" smtClean="0"/>
              <a:t>2013-05-17</a:t>
            </a:r>
            <a:endParaRPr lang="pl-PL" dirty="0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pic>
        <p:nvPicPr>
          <p:cNvPr id="9" name="Obraz 8" descr="flaga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71934" y="2428868"/>
            <a:ext cx="2039116" cy="3008382"/>
          </a:xfrm>
          <a:prstGeom prst="rect">
            <a:avLst/>
          </a:prstGeom>
        </p:spPr>
      </p:pic>
      <p:sp>
        <p:nvSpPr>
          <p:cNvPr id="11" name="pole tekstowe 10"/>
          <p:cNvSpPr txBox="1"/>
          <p:nvPr/>
        </p:nvSpPr>
        <p:spPr>
          <a:xfrm>
            <a:off x="5286380" y="4429132"/>
            <a:ext cx="2000264" cy="600164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pl-PL" sz="1100" b="1" dirty="0" smtClean="0">
                <a:solidFill>
                  <a:srgbClr val="525552"/>
                </a:solidFill>
                <a:latin typeface="Verdana" pitchFamily="34" charset="0"/>
              </a:rPr>
              <a:t>ASKOM</a:t>
            </a:r>
            <a:r>
              <a:rPr lang="pl-PL" sz="1100" dirty="0" smtClean="0">
                <a:solidFill>
                  <a:srgbClr val="525552"/>
                </a:solidFill>
                <a:latin typeface="Verdana" pitchFamily="34" charset="0"/>
              </a:rPr>
              <a:t> </a:t>
            </a:r>
            <a:r>
              <a:rPr lang="pl-PL" sz="1100" b="1" dirty="0" smtClean="0">
                <a:solidFill>
                  <a:srgbClr val="525552"/>
                </a:solidFill>
                <a:latin typeface="Verdana" pitchFamily="34" charset="0"/>
              </a:rPr>
              <a:t>Sp. z o.o.</a:t>
            </a:r>
            <a:r>
              <a:rPr lang="pl-PL" sz="1100" dirty="0" smtClean="0">
                <a:solidFill>
                  <a:srgbClr val="525552"/>
                </a:solidFill>
                <a:latin typeface="Verdana" pitchFamily="34" charset="0"/>
              </a:rPr>
              <a:t/>
            </a:r>
            <a:br>
              <a:rPr lang="pl-PL" sz="1100" dirty="0" smtClean="0">
                <a:solidFill>
                  <a:srgbClr val="525552"/>
                </a:solidFill>
                <a:latin typeface="Verdana" pitchFamily="34" charset="0"/>
              </a:rPr>
            </a:br>
            <a:r>
              <a:rPr lang="pl-PL" sz="1100" dirty="0" smtClean="0">
                <a:solidFill>
                  <a:srgbClr val="525552"/>
                </a:solidFill>
                <a:latin typeface="Verdana" pitchFamily="34" charset="0"/>
              </a:rPr>
              <a:t>ul. Józefa Sowińskiego 13</a:t>
            </a:r>
            <a:br>
              <a:rPr lang="pl-PL" sz="1100" dirty="0" smtClean="0">
                <a:solidFill>
                  <a:srgbClr val="525552"/>
                </a:solidFill>
                <a:latin typeface="Verdana" pitchFamily="34" charset="0"/>
              </a:rPr>
            </a:br>
            <a:r>
              <a:rPr lang="pl-PL" sz="1100" dirty="0" smtClean="0">
                <a:solidFill>
                  <a:srgbClr val="525552"/>
                </a:solidFill>
                <a:latin typeface="Verdana" pitchFamily="34" charset="0"/>
              </a:rPr>
              <a:t>44-100 Gliwice</a:t>
            </a:r>
            <a:endParaRPr lang="pl-PL" sz="1100" dirty="0">
              <a:solidFill>
                <a:srgbClr val="525552"/>
              </a:solidFill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57870" y="3252542"/>
            <a:ext cx="335775" cy="504055"/>
          </a:xfrm>
          <a:prstGeom prst="rect">
            <a:avLst/>
          </a:prstGeom>
        </p:spPr>
      </p:pic>
      <p:sp>
        <p:nvSpPr>
          <p:cNvPr id="46" name="Prostokąt zaokrąglony 45"/>
          <p:cNvSpPr/>
          <p:nvPr/>
        </p:nvSpPr>
        <p:spPr>
          <a:xfrm>
            <a:off x="6208889" y="1347732"/>
            <a:ext cx="1912230" cy="1782689"/>
          </a:xfrm>
          <a:prstGeom prst="roundRect">
            <a:avLst/>
          </a:prstGeom>
          <a:noFill/>
          <a:ln w="5080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5" name="Prostokąt zaokrąglony 24"/>
          <p:cNvSpPr/>
          <p:nvPr/>
        </p:nvSpPr>
        <p:spPr>
          <a:xfrm>
            <a:off x="1907704" y="3264812"/>
            <a:ext cx="2200258" cy="2036396"/>
          </a:xfrm>
          <a:prstGeom prst="roundRect">
            <a:avLst/>
          </a:prstGeom>
          <a:noFill/>
          <a:ln w="5080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AsService – architektura systemu</a:t>
            </a:r>
            <a:endParaRPr lang="pl-PL" dirty="0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pl-PL" dirty="0" smtClean="0"/>
              <a:t>2013-05-17</a:t>
            </a:r>
            <a:endParaRPr lang="pl-PL" dirty="0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pic>
        <p:nvPicPr>
          <p:cNvPr id="11" name="Picture 11" descr="C:\Users\BPi\Documents\STEROWNIKI 2012-05-11\PLC_OMRON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425" y="3155275"/>
            <a:ext cx="689472" cy="551160"/>
          </a:xfrm>
          <a:prstGeom prst="rect">
            <a:avLst/>
          </a:prstGeom>
          <a:noFill/>
        </p:spPr>
      </p:pic>
      <p:grpSp>
        <p:nvGrpSpPr>
          <p:cNvPr id="12" name="Grupa 11"/>
          <p:cNvGrpSpPr/>
          <p:nvPr/>
        </p:nvGrpSpPr>
        <p:grpSpPr>
          <a:xfrm>
            <a:off x="1763688" y="3696114"/>
            <a:ext cx="1433613" cy="1101038"/>
            <a:chOff x="5436097" y="2461948"/>
            <a:chExt cx="1439486" cy="1039060"/>
          </a:xfrm>
        </p:grpSpPr>
        <p:cxnSp>
          <p:nvCxnSpPr>
            <p:cNvPr id="13" name="Łącznik prosty 102"/>
            <p:cNvCxnSpPr/>
            <p:nvPr/>
          </p:nvCxnSpPr>
          <p:spPr>
            <a:xfrm>
              <a:off x="6300192" y="3284984"/>
              <a:ext cx="0" cy="216024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4" name="Picture 3" descr="D:\ASIX 7 GRAFIKA\BROSZURA - DO SKŁADU\materiały DLA PERFECT\grafika do schematów\serwer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5436097" y="2461948"/>
              <a:ext cx="1202050" cy="766924"/>
            </a:xfrm>
            <a:prstGeom prst="rect">
              <a:avLst/>
            </a:prstGeom>
            <a:noFill/>
          </p:spPr>
        </p:pic>
        <p:pic>
          <p:nvPicPr>
            <p:cNvPr id="15" name="Picture 2" descr="D:\ASIX 7 GRAFIKA\BROSZURA - DO SKŁADU\materiały DLA PERFECT\grafika do schematów\monitor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6155840" y="2677871"/>
              <a:ext cx="554819" cy="535944"/>
            </a:xfrm>
            <a:prstGeom prst="rect">
              <a:avLst/>
            </a:prstGeom>
            <a:noFill/>
          </p:spPr>
        </p:pic>
        <p:pic>
          <p:nvPicPr>
            <p:cNvPr id="16" name="Picture 4" descr="D:\ASIX 7 GRAFIKA\BROSZURA - DO SKŁADU\materiały DLA PERFECT\grafika do schematów\klawiatura.pn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5723994" y="3109717"/>
              <a:ext cx="1151589" cy="319283"/>
            </a:xfrm>
            <a:prstGeom prst="rect">
              <a:avLst/>
            </a:prstGeom>
            <a:noFill/>
          </p:spPr>
        </p:pic>
        <p:pic>
          <p:nvPicPr>
            <p:cNvPr id="17" name="Picture 5" descr="D:\ASIX 7 GRAFIKA\BROSZURA - DO SKŁADU\materiały DLA PERFECT\grafika do schematów\mysz.pn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6587687" y="3037742"/>
              <a:ext cx="232999" cy="187874"/>
            </a:xfrm>
            <a:prstGeom prst="rect">
              <a:avLst/>
            </a:prstGeom>
            <a:noFill/>
          </p:spPr>
        </p:pic>
      </p:grpSp>
      <p:pic>
        <p:nvPicPr>
          <p:cNvPr id="18" name="Picture 3" descr="S:\ASKOM\dokumentacja_ASIX\PREZENTACJE_SZABLONY\ASIX_7_szablon_prezentacji\grafika\grafika do schematów\Asix_Evo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760747" y="3984147"/>
            <a:ext cx="460395" cy="680412"/>
          </a:xfrm>
          <a:prstGeom prst="rect">
            <a:avLst/>
          </a:prstGeom>
          <a:noFill/>
        </p:spPr>
      </p:pic>
      <p:cxnSp>
        <p:nvCxnSpPr>
          <p:cNvPr id="23" name="Łącznik prosty ze strzałką 22"/>
          <p:cNvCxnSpPr>
            <a:stCxn id="9" idx="2"/>
            <a:endCxn id="11" idx="0"/>
          </p:cNvCxnSpPr>
          <p:nvPr/>
        </p:nvCxnSpPr>
        <p:spPr>
          <a:xfrm flipH="1">
            <a:off x="931161" y="2575595"/>
            <a:ext cx="386036" cy="579680"/>
          </a:xfrm>
          <a:prstGeom prst="straightConnector1">
            <a:avLst/>
          </a:prstGeom>
          <a:ln w="31750">
            <a:solidFill>
              <a:schemeClr val="accent3">
                <a:lumMod val="50000"/>
                <a:alpha val="8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Symbol zastępczy tekstu 2"/>
          <p:cNvSpPr txBox="1">
            <a:spLocks/>
          </p:cNvSpPr>
          <p:nvPr/>
        </p:nvSpPr>
        <p:spPr>
          <a:xfrm>
            <a:off x="2508386" y="3261565"/>
            <a:ext cx="1055502" cy="3205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Tx/>
              <a:buNone/>
              <a:defRPr sz="1400" b="0" kern="1200">
                <a:solidFill>
                  <a:srgbClr val="525652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ts val="0"/>
              </a:spcBef>
              <a:buFont typeface="Arial" pitchFamily="34" charset="0"/>
              <a:buChar char="–"/>
              <a:defRPr sz="1400" kern="1200">
                <a:solidFill>
                  <a:srgbClr val="52565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ts val="0"/>
              </a:spcBef>
              <a:buFont typeface="Arial" pitchFamily="34" charset="0"/>
              <a:buChar char="•"/>
              <a:defRPr sz="1400" kern="1200">
                <a:solidFill>
                  <a:srgbClr val="52565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ts val="0"/>
              </a:spcBef>
              <a:buFont typeface="Arial" pitchFamily="34" charset="0"/>
              <a:buChar char="–"/>
              <a:defRPr sz="1400" kern="1200">
                <a:solidFill>
                  <a:srgbClr val="52565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ts val="0"/>
              </a:spcBef>
              <a:buFont typeface="Arial" pitchFamily="34" charset="0"/>
              <a:buChar char="»"/>
              <a:defRPr sz="1400" kern="1200">
                <a:solidFill>
                  <a:srgbClr val="52565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i="1" dirty="0" smtClean="0">
                <a:solidFill>
                  <a:schemeClr val="accent1">
                    <a:lumMod val="75000"/>
                  </a:schemeClr>
                </a:solidFill>
              </a:rPr>
              <a:t>System Asix</a:t>
            </a:r>
            <a:endParaRPr lang="pl-PL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cxnSp>
        <p:nvCxnSpPr>
          <p:cNvPr id="31" name="Łącznik prosty ze strzałką 30"/>
          <p:cNvCxnSpPr>
            <a:stCxn id="11" idx="3"/>
            <a:endCxn id="14" idx="0"/>
          </p:cNvCxnSpPr>
          <p:nvPr/>
        </p:nvCxnSpPr>
        <p:spPr>
          <a:xfrm>
            <a:off x="1275897" y="3430855"/>
            <a:ext cx="1086364" cy="265259"/>
          </a:xfrm>
          <a:prstGeom prst="straightConnector1">
            <a:avLst/>
          </a:prstGeom>
          <a:ln w="31750">
            <a:solidFill>
              <a:schemeClr val="accent3">
                <a:lumMod val="50000"/>
                <a:alpha val="8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Grupa 23"/>
          <p:cNvGrpSpPr/>
          <p:nvPr/>
        </p:nvGrpSpPr>
        <p:grpSpPr>
          <a:xfrm>
            <a:off x="6084168" y="1830546"/>
            <a:ext cx="1220692" cy="871131"/>
            <a:chOff x="1691680" y="2461494"/>
            <a:chExt cx="1440160" cy="1032315"/>
          </a:xfrm>
        </p:grpSpPr>
        <p:pic>
          <p:nvPicPr>
            <p:cNvPr id="26" name="Picture 3" descr="D:\ASIX 7 GRAFIKA\BROSZURA - DO SKŁADU\materiały DLA PERFECT\grafika do schematów\serwer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691680" y="2461494"/>
              <a:ext cx="1202613" cy="767284"/>
            </a:xfrm>
            <a:prstGeom prst="rect">
              <a:avLst/>
            </a:prstGeom>
            <a:noFill/>
          </p:spPr>
        </p:pic>
        <p:pic>
          <p:nvPicPr>
            <p:cNvPr id="28" name="Picture 2" descr="D:\ASIX 7 GRAFIKA\BROSZURA - DO SKŁADU\materiały DLA PERFECT\grafika do schematów\monitor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411760" y="2677518"/>
              <a:ext cx="555079" cy="536196"/>
            </a:xfrm>
            <a:prstGeom prst="rect">
              <a:avLst/>
            </a:prstGeom>
            <a:noFill/>
          </p:spPr>
        </p:pic>
        <p:pic>
          <p:nvPicPr>
            <p:cNvPr id="29" name="Picture 4" descr="D:\ASIX 7 GRAFIKA\BROSZURA - DO SKŁADU\materiały DLA PERFECT\grafika do schematów\klawiatura.pn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1979712" y="3174376"/>
              <a:ext cx="1152128" cy="319433"/>
            </a:xfrm>
            <a:prstGeom prst="rect">
              <a:avLst/>
            </a:prstGeom>
            <a:noFill/>
          </p:spPr>
        </p:pic>
        <p:pic>
          <p:nvPicPr>
            <p:cNvPr id="30" name="Picture 5" descr="D:\ASIX 7 GRAFIKA\BROSZURA - DO SKŁADU\materiały DLA PERFECT\grafika do schematów\mysz.pn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2843809" y="3037559"/>
              <a:ext cx="233108" cy="187962"/>
            </a:xfrm>
            <a:prstGeom prst="rect">
              <a:avLst/>
            </a:prstGeom>
            <a:noFill/>
          </p:spPr>
        </p:pic>
      </p:grpSp>
      <p:sp>
        <p:nvSpPr>
          <p:cNvPr id="33" name="Symbol zastępczy tekstu 2"/>
          <p:cNvSpPr txBox="1">
            <a:spLocks/>
          </p:cNvSpPr>
          <p:nvPr/>
        </p:nvSpPr>
        <p:spPr>
          <a:xfrm rot="18940990">
            <a:off x="4303553" y="3150793"/>
            <a:ext cx="1244410" cy="238995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Tx/>
              <a:buNone/>
              <a:defRPr sz="1400" b="0" kern="1200">
                <a:solidFill>
                  <a:srgbClr val="525652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ts val="0"/>
              </a:spcBef>
              <a:buFont typeface="Arial" pitchFamily="34" charset="0"/>
              <a:buChar char="–"/>
              <a:defRPr sz="1400" kern="1200">
                <a:solidFill>
                  <a:srgbClr val="52565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ts val="0"/>
              </a:spcBef>
              <a:buFont typeface="Arial" pitchFamily="34" charset="0"/>
              <a:buChar char="•"/>
              <a:defRPr sz="1400" kern="1200">
                <a:solidFill>
                  <a:srgbClr val="52565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ts val="0"/>
              </a:spcBef>
              <a:buFont typeface="Arial" pitchFamily="34" charset="0"/>
              <a:buChar char="–"/>
              <a:defRPr sz="1400" kern="1200">
                <a:solidFill>
                  <a:srgbClr val="52565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ts val="0"/>
              </a:spcBef>
              <a:buFont typeface="Arial" pitchFamily="34" charset="0"/>
              <a:buChar char="»"/>
              <a:defRPr sz="1400" kern="1200">
                <a:solidFill>
                  <a:srgbClr val="52565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b="1" i="1" dirty="0" err="1" smtClean="0">
                <a:solidFill>
                  <a:schemeClr val="tx2">
                    <a:lumMod val="75000"/>
                  </a:schemeClr>
                </a:solidFill>
              </a:rPr>
              <a:t>Askom</a:t>
            </a:r>
            <a:r>
              <a:rPr lang="pl-PL" b="1" i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pl-PL" b="1" i="1" dirty="0" err="1" smtClean="0">
                <a:solidFill>
                  <a:schemeClr val="tx2">
                    <a:lumMod val="75000"/>
                  </a:schemeClr>
                </a:solidFill>
              </a:rPr>
              <a:t>Data.Host</a:t>
            </a:r>
            <a:endParaRPr lang="pl-PL" b="1" i="1" dirty="0">
              <a:solidFill>
                <a:schemeClr val="tx2">
                  <a:lumMod val="75000"/>
                </a:schemeClr>
              </a:solidFill>
            </a:endParaRPr>
          </a:p>
        </p:txBody>
      </p:sp>
      <p:cxnSp>
        <p:nvCxnSpPr>
          <p:cNvPr id="34" name="Łącznik prosty ze strzałką 33"/>
          <p:cNvCxnSpPr>
            <a:stCxn id="25" idx="3"/>
            <a:endCxn id="46" idx="1"/>
          </p:cNvCxnSpPr>
          <p:nvPr/>
        </p:nvCxnSpPr>
        <p:spPr>
          <a:xfrm flipV="1">
            <a:off x="4107962" y="2239077"/>
            <a:ext cx="2100927" cy="2043933"/>
          </a:xfrm>
          <a:prstGeom prst="straightConnector1">
            <a:avLst/>
          </a:prstGeom>
          <a:ln w="31750">
            <a:solidFill>
              <a:schemeClr val="tx1">
                <a:alpha val="80000"/>
              </a:schemeClr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Symbol zastępczy tekstu 2"/>
          <p:cNvSpPr txBox="1">
            <a:spLocks/>
          </p:cNvSpPr>
          <p:nvPr/>
        </p:nvSpPr>
        <p:spPr>
          <a:xfrm rot="18966130">
            <a:off x="4472274" y="3462605"/>
            <a:ext cx="1073350" cy="238995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Tx/>
              <a:buNone/>
              <a:defRPr sz="1400" b="0" kern="1200">
                <a:solidFill>
                  <a:srgbClr val="525652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ts val="0"/>
              </a:spcBef>
              <a:buFont typeface="Arial" pitchFamily="34" charset="0"/>
              <a:buChar char="–"/>
              <a:defRPr sz="1400" kern="1200">
                <a:solidFill>
                  <a:srgbClr val="52565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ts val="0"/>
              </a:spcBef>
              <a:buFont typeface="Arial" pitchFamily="34" charset="0"/>
              <a:buChar char="•"/>
              <a:defRPr sz="1400" kern="1200">
                <a:solidFill>
                  <a:srgbClr val="52565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ts val="0"/>
              </a:spcBef>
              <a:buFont typeface="Arial" pitchFamily="34" charset="0"/>
              <a:buChar char="–"/>
              <a:defRPr sz="1400" kern="1200">
                <a:solidFill>
                  <a:srgbClr val="52565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ts val="0"/>
              </a:spcBef>
              <a:buFont typeface="Arial" pitchFamily="34" charset="0"/>
              <a:buChar char="»"/>
              <a:defRPr sz="1400" kern="1200">
                <a:solidFill>
                  <a:srgbClr val="52565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b="1" i="1" dirty="0" err="1" smtClean="0">
                <a:solidFill>
                  <a:schemeClr val="tx2">
                    <a:lumMod val="75000"/>
                  </a:schemeClr>
                </a:solidFill>
              </a:rPr>
              <a:t>Asix.Connect</a:t>
            </a:r>
            <a:endParaRPr lang="pl-PL" b="1" i="1" dirty="0">
              <a:solidFill>
                <a:schemeClr val="tx2">
                  <a:lumMod val="75000"/>
                </a:schemeClr>
              </a:solidFill>
            </a:endParaRPr>
          </a:p>
        </p:txBody>
      </p:sp>
      <p:cxnSp>
        <p:nvCxnSpPr>
          <p:cNvPr id="38" name="Łącznik prosty ze strzałką 37"/>
          <p:cNvCxnSpPr>
            <a:stCxn id="77" idx="2"/>
            <a:endCxn id="68" idx="0"/>
          </p:cNvCxnSpPr>
          <p:nvPr/>
        </p:nvCxnSpPr>
        <p:spPr>
          <a:xfrm flipH="1">
            <a:off x="7153283" y="2837341"/>
            <a:ext cx="558489" cy="1323471"/>
          </a:xfrm>
          <a:prstGeom prst="straightConnector1">
            <a:avLst/>
          </a:prstGeom>
          <a:ln w="31750">
            <a:solidFill>
              <a:schemeClr val="accent3">
                <a:lumMod val="50000"/>
                <a:alpha val="80000"/>
              </a:schemeClr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Łącznik prosty ze strzałką 40"/>
          <p:cNvCxnSpPr>
            <a:stCxn id="77" idx="2"/>
            <a:endCxn id="54" idx="0"/>
          </p:cNvCxnSpPr>
          <p:nvPr/>
        </p:nvCxnSpPr>
        <p:spPr>
          <a:xfrm flipH="1">
            <a:off x="5868144" y="2837341"/>
            <a:ext cx="1843628" cy="1611503"/>
          </a:xfrm>
          <a:prstGeom prst="straightConnector1">
            <a:avLst/>
          </a:prstGeom>
          <a:ln w="31750">
            <a:solidFill>
              <a:schemeClr val="accent3">
                <a:lumMod val="50000"/>
                <a:alpha val="8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Symbol zastępczy tekstu 2"/>
          <p:cNvSpPr txBox="1">
            <a:spLocks/>
          </p:cNvSpPr>
          <p:nvPr/>
        </p:nvSpPr>
        <p:spPr>
          <a:xfrm>
            <a:off x="6400646" y="1485990"/>
            <a:ext cx="1381504" cy="320537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Tx/>
              <a:buNone/>
              <a:defRPr sz="1400" b="0" kern="1200">
                <a:solidFill>
                  <a:srgbClr val="525652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ts val="0"/>
              </a:spcBef>
              <a:buFont typeface="Arial" pitchFamily="34" charset="0"/>
              <a:buChar char="–"/>
              <a:defRPr sz="1400" kern="1200">
                <a:solidFill>
                  <a:srgbClr val="52565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ts val="0"/>
              </a:spcBef>
              <a:buFont typeface="Arial" pitchFamily="34" charset="0"/>
              <a:buChar char="•"/>
              <a:defRPr sz="1400" kern="1200">
                <a:solidFill>
                  <a:srgbClr val="52565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ts val="0"/>
              </a:spcBef>
              <a:buFont typeface="Arial" pitchFamily="34" charset="0"/>
              <a:buChar char="–"/>
              <a:defRPr sz="1400" kern="1200">
                <a:solidFill>
                  <a:srgbClr val="52565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ts val="0"/>
              </a:spcBef>
              <a:buFont typeface="Arial" pitchFamily="34" charset="0"/>
              <a:buChar char="»"/>
              <a:defRPr sz="1400" kern="1200">
                <a:solidFill>
                  <a:srgbClr val="52565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i="1" dirty="0" smtClean="0">
                <a:solidFill>
                  <a:schemeClr val="accent1">
                    <a:lumMod val="75000"/>
                  </a:schemeClr>
                </a:solidFill>
              </a:rPr>
              <a:t>AsService SERWER</a:t>
            </a:r>
            <a:endParaRPr lang="pl-PL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52" name="Picture 2"/>
          <p:cNvPicPr>
            <a:picLocks noChangeAspect="1" noChangeArrowheads="1" noCrop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32538" y="3912087"/>
            <a:ext cx="645141" cy="738477"/>
          </a:xfrm>
          <a:prstGeom prst="rect">
            <a:avLst/>
          </a:prstGeom>
        </p:spPr>
      </p:pic>
      <p:sp>
        <p:nvSpPr>
          <p:cNvPr id="53" name="Symbol zastępczy tekstu 2"/>
          <p:cNvSpPr txBox="1">
            <a:spLocks/>
          </p:cNvSpPr>
          <p:nvPr/>
        </p:nvSpPr>
        <p:spPr>
          <a:xfrm>
            <a:off x="3432538" y="4155827"/>
            <a:ext cx="640927" cy="32053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Tx/>
              <a:buNone/>
              <a:defRPr sz="1400" b="0" kern="1200">
                <a:solidFill>
                  <a:srgbClr val="525652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ts val="0"/>
              </a:spcBef>
              <a:buFont typeface="Arial" pitchFamily="34" charset="0"/>
              <a:buChar char="–"/>
              <a:defRPr sz="1400" kern="1200">
                <a:solidFill>
                  <a:srgbClr val="52565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ts val="0"/>
              </a:spcBef>
              <a:buFont typeface="Arial" pitchFamily="34" charset="0"/>
              <a:buChar char="•"/>
              <a:defRPr sz="1400" kern="1200">
                <a:solidFill>
                  <a:srgbClr val="52565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ts val="0"/>
              </a:spcBef>
              <a:buFont typeface="Arial" pitchFamily="34" charset="0"/>
              <a:buChar char="–"/>
              <a:defRPr sz="1400" kern="1200">
                <a:solidFill>
                  <a:srgbClr val="52565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ts val="0"/>
              </a:spcBef>
              <a:buFont typeface="Arial" pitchFamily="34" charset="0"/>
              <a:buChar char="»"/>
              <a:defRPr sz="1400" kern="1200">
                <a:solidFill>
                  <a:srgbClr val="52565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b="1" dirty="0" err="1" smtClean="0">
                <a:solidFill>
                  <a:schemeClr val="tx1"/>
                </a:solidFill>
              </a:rPr>
              <a:t>AsPAD</a:t>
            </a:r>
            <a:endParaRPr lang="pl-PL" b="1" dirty="0">
              <a:solidFill>
                <a:schemeClr val="tx1"/>
              </a:solidFill>
            </a:endParaRPr>
          </a:p>
        </p:txBody>
      </p:sp>
      <p:sp>
        <p:nvSpPr>
          <p:cNvPr id="54" name="Prostokąt zaokrąglony 53"/>
          <p:cNvSpPr/>
          <p:nvPr/>
        </p:nvSpPr>
        <p:spPr>
          <a:xfrm>
            <a:off x="5281074" y="4448844"/>
            <a:ext cx="1174139" cy="1068388"/>
          </a:xfrm>
          <a:prstGeom prst="round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rect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grpSp>
        <p:nvGrpSpPr>
          <p:cNvPr id="55" name="Grupa 54"/>
          <p:cNvGrpSpPr/>
          <p:nvPr/>
        </p:nvGrpSpPr>
        <p:grpSpPr>
          <a:xfrm>
            <a:off x="5281075" y="4867941"/>
            <a:ext cx="893890" cy="606900"/>
            <a:chOff x="1691680" y="2461494"/>
            <a:chExt cx="1440160" cy="1032315"/>
          </a:xfrm>
        </p:grpSpPr>
        <p:pic>
          <p:nvPicPr>
            <p:cNvPr id="56" name="Picture 3" descr="D:\ASIX 7 GRAFIKA\BROSZURA - DO SKŁADU\materiały DLA PERFECT\grafika do schematów\serwer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691680" y="2461494"/>
              <a:ext cx="1202613" cy="767284"/>
            </a:xfrm>
            <a:prstGeom prst="rect">
              <a:avLst/>
            </a:prstGeom>
            <a:noFill/>
          </p:spPr>
        </p:pic>
        <p:pic>
          <p:nvPicPr>
            <p:cNvPr id="57" name="Picture 2" descr="D:\ASIX 7 GRAFIKA\BROSZURA - DO SKŁADU\materiały DLA PERFECT\grafika do schematów\monitor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411760" y="2677518"/>
              <a:ext cx="555079" cy="536196"/>
            </a:xfrm>
            <a:prstGeom prst="rect">
              <a:avLst/>
            </a:prstGeom>
            <a:noFill/>
          </p:spPr>
        </p:pic>
        <p:pic>
          <p:nvPicPr>
            <p:cNvPr id="58" name="Picture 4" descr="D:\ASIX 7 GRAFIKA\BROSZURA - DO SKŁADU\materiały DLA PERFECT\grafika do schematów\klawiatura.pn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1979712" y="3174376"/>
              <a:ext cx="1152128" cy="319433"/>
            </a:xfrm>
            <a:prstGeom prst="rect">
              <a:avLst/>
            </a:prstGeom>
            <a:noFill/>
          </p:spPr>
        </p:pic>
        <p:pic>
          <p:nvPicPr>
            <p:cNvPr id="59" name="Picture 5" descr="D:\ASIX 7 GRAFIKA\BROSZURA - DO SKŁADU\materiały DLA PERFECT\grafika do schematów\mysz.pn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2843809" y="3037559"/>
              <a:ext cx="233108" cy="187962"/>
            </a:xfrm>
            <a:prstGeom prst="rect">
              <a:avLst/>
            </a:prstGeom>
            <a:noFill/>
          </p:spPr>
        </p:pic>
      </p:grpSp>
      <p:sp>
        <p:nvSpPr>
          <p:cNvPr id="60" name="Symbol zastępczy tekstu 2"/>
          <p:cNvSpPr txBox="1">
            <a:spLocks/>
          </p:cNvSpPr>
          <p:nvPr/>
        </p:nvSpPr>
        <p:spPr>
          <a:xfrm>
            <a:off x="5392021" y="4523385"/>
            <a:ext cx="1011649" cy="223312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Tx/>
              <a:buNone/>
              <a:defRPr sz="1400" b="0" kern="1200">
                <a:solidFill>
                  <a:srgbClr val="525652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ts val="0"/>
              </a:spcBef>
              <a:buFont typeface="Arial" pitchFamily="34" charset="0"/>
              <a:buChar char="–"/>
              <a:defRPr sz="1400" kern="1200">
                <a:solidFill>
                  <a:srgbClr val="52565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ts val="0"/>
              </a:spcBef>
              <a:buFont typeface="Arial" pitchFamily="34" charset="0"/>
              <a:buChar char="•"/>
              <a:defRPr sz="1400" kern="1200">
                <a:solidFill>
                  <a:srgbClr val="52565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ts val="0"/>
              </a:spcBef>
              <a:buFont typeface="Arial" pitchFamily="34" charset="0"/>
              <a:buChar char="–"/>
              <a:defRPr sz="1400" kern="1200">
                <a:solidFill>
                  <a:srgbClr val="52565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ts val="0"/>
              </a:spcBef>
              <a:buFont typeface="Arial" pitchFamily="34" charset="0"/>
              <a:buChar char="»"/>
              <a:defRPr sz="1400" kern="1200">
                <a:solidFill>
                  <a:srgbClr val="52565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b="1" i="1" dirty="0" smtClean="0">
                <a:solidFill>
                  <a:schemeClr val="accent1">
                    <a:lumMod val="75000"/>
                  </a:schemeClr>
                </a:solidFill>
              </a:rPr>
              <a:t>AsService KLIENT</a:t>
            </a:r>
            <a:endParaRPr lang="pl-PL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1" name="Prostokąt zaokrąglony 60"/>
          <p:cNvSpPr/>
          <p:nvPr/>
        </p:nvSpPr>
        <p:spPr>
          <a:xfrm>
            <a:off x="7828705" y="3861048"/>
            <a:ext cx="1174139" cy="1068388"/>
          </a:xfrm>
          <a:prstGeom prst="round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rect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grpSp>
        <p:nvGrpSpPr>
          <p:cNvPr id="62" name="Grupa 61"/>
          <p:cNvGrpSpPr/>
          <p:nvPr/>
        </p:nvGrpSpPr>
        <p:grpSpPr>
          <a:xfrm>
            <a:off x="7828706" y="4256643"/>
            <a:ext cx="893890" cy="606900"/>
            <a:chOff x="1691680" y="2461494"/>
            <a:chExt cx="1440160" cy="1032315"/>
          </a:xfrm>
        </p:grpSpPr>
        <p:pic>
          <p:nvPicPr>
            <p:cNvPr id="63" name="Picture 3" descr="D:\ASIX 7 GRAFIKA\BROSZURA - DO SKŁADU\materiały DLA PERFECT\grafika do schematów\serwer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691680" y="2461494"/>
              <a:ext cx="1202613" cy="767284"/>
            </a:xfrm>
            <a:prstGeom prst="rect">
              <a:avLst/>
            </a:prstGeom>
            <a:noFill/>
          </p:spPr>
        </p:pic>
        <p:pic>
          <p:nvPicPr>
            <p:cNvPr id="64" name="Picture 2" descr="D:\ASIX 7 GRAFIKA\BROSZURA - DO SKŁADU\materiały DLA PERFECT\grafika do schematów\monitor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411760" y="2677518"/>
              <a:ext cx="555079" cy="536196"/>
            </a:xfrm>
            <a:prstGeom prst="rect">
              <a:avLst/>
            </a:prstGeom>
            <a:noFill/>
          </p:spPr>
        </p:pic>
        <p:pic>
          <p:nvPicPr>
            <p:cNvPr id="65" name="Picture 4" descr="D:\ASIX 7 GRAFIKA\BROSZURA - DO SKŁADU\materiały DLA PERFECT\grafika do schematów\klawiatura.pn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1979712" y="3174376"/>
              <a:ext cx="1152128" cy="319433"/>
            </a:xfrm>
            <a:prstGeom prst="rect">
              <a:avLst/>
            </a:prstGeom>
            <a:noFill/>
          </p:spPr>
        </p:pic>
        <p:pic>
          <p:nvPicPr>
            <p:cNvPr id="66" name="Picture 5" descr="D:\ASIX 7 GRAFIKA\BROSZURA - DO SKŁADU\materiały DLA PERFECT\grafika do schematów\mysz.pn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2843809" y="3037559"/>
              <a:ext cx="233108" cy="187962"/>
            </a:xfrm>
            <a:prstGeom prst="rect">
              <a:avLst/>
            </a:prstGeom>
            <a:noFill/>
          </p:spPr>
        </p:pic>
      </p:grpSp>
      <p:sp>
        <p:nvSpPr>
          <p:cNvPr id="67" name="Symbol zastępczy tekstu 2"/>
          <p:cNvSpPr txBox="1">
            <a:spLocks/>
          </p:cNvSpPr>
          <p:nvPr/>
        </p:nvSpPr>
        <p:spPr>
          <a:xfrm>
            <a:off x="7939652" y="3912087"/>
            <a:ext cx="1011649" cy="223312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Tx/>
              <a:buNone/>
              <a:defRPr sz="1400" b="0" kern="1200">
                <a:solidFill>
                  <a:srgbClr val="525652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ts val="0"/>
              </a:spcBef>
              <a:buFont typeface="Arial" pitchFamily="34" charset="0"/>
              <a:buChar char="–"/>
              <a:defRPr sz="1400" kern="1200">
                <a:solidFill>
                  <a:srgbClr val="52565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ts val="0"/>
              </a:spcBef>
              <a:buFont typeface="Arial" pitchFamily="34" charset="0"/>
              <a:buChar char="•"/>
              <a:defRPr sz="1400" kern="1200">
                <a:solidFill>
                  <a:srgbClr val="52565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ts val="0"/>
              </a:spcBef>
              <a:buFont typeface="Arial" pitchFamily="34" charset="0"/>
              <a:buChar char="–"/>
              <a:defRPr sz="1400" kern="1200">
                <a:solidFill>
                  <a:srgbClr val="52565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ts val="0"/>
              </a:spcBef>
              <a:buFont typeface="Arial" pitchFamily="34" charset="0"/>
              <a:buChar char="»"/>
              <a:defRPr sz="1400" kern="1200">
                <a:solidFill>
                  <a:srgbClr val="52565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b="1" i="1" dirty="0" smtClean="0">
                <a:solidFill>
                  <a:schemeClr val="accent1">
                    <a:lumMod val="75000"/>
                  </a:schemeClr>
                </a:solidFill>
              </a:rPr>
              <a:t>AsService KLIENT</a:t>
            </a:r>
            <a:endParaRPr lang="pl-PL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8" name="Prostokąt zaokrąglony 67"/>
          <p:cNvSpPr/>
          <p:nvPr/>
        </p:nvSpPr>
        <p:spPr>
          <a:xfrm>
            <a:off x="6566213" y="4160812"/>
            <a:ext cx="1174139" cy="1068388"/>
          </a:xfrm>
          <a:prstGeom prst="round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rect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grpSp>
        <p:nvGrpSpPr>
          <p:cNvPr id="69" name="Grupa 68"/>
          <p:cNvGrpSpPr/>
          <p:nvPr/>
        </p:nvGrpSpPr>
        <p:grpSpPr>
          <a:xfrm>
            <a:off x="6529401" y="4596022"/>
            <a:ext cx="893890" cy="606900"/>
            <a:chOff x="1691680" y="2461494"/>
            <a:chExt cx="1440160" cy="1032315"/>
          </a:xfrm>
        </p:grpSpPr>
        <p:pic>
          <p:nvPicPr>
            <p:cNvPr id="70" name="Picture 3" descr="D:\ASIX 7 GRAFIKA\BROSZURA - DO SKŁADU\materiały DLA PERFECT\grafika do schematów\serwer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691680" y="2461494"/>
              <a:ext cx="1202613" cy="767284"/>
            </a:xfrm>
            <a:prstGeom prst="rect">
              <a:avLst/>
            </a:prstGeom>
            <a:noFill/>
          </p:spPr>
        </p:pic>
        <p:pic>
          <p:nvPicPr>
            <p:cNvPr id="71" name="Picture 2" descr="D:\ASIX 7 GRAFIKA\BROSZURA - DO SKŁADU\materiały DLA PERFECT\grafika do schematów\monitor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411760" y="2677518"/>
              <a:ext cx="555079" cy="536196"/>
            </a:xfrm>
            <a:prstGeom prst="rect">
              <a:avLst/>
            </a:prstGeom>
            <a:noFill/>
          </p:spPr>
        </p:pic>
        <p:pic>
          <p:nvPicPr>
            <p:cNvPr id="72" name="Picture 4" descr="D:\ASIX 7 GRAFIKA\BROSZURA - DO SKŁADU\materiały DLA PERFECT\grafika do schematów\klawiatura.pn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1979712" y="3174376"/>
              <a:ext cx="1152128" cy="319433"/>
            </a:xfrm>
            <a:prstGeom prst="rect">
              <a:avLst/>
            </a:prstGeom>
            <a:noFill/>
          </p:spPr>
        </p:pic>
        <p:pic>
          <p:nvPicPr>
            <p:cNvPr id="73" name="Picture 5" descr="D:\ASIX 7 GRAFIKA\BROSZURA - DO SKŁADU\materiały DLA PERFECT\grafika do schematów\mysz.pn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2843809" y="3037559"/>
              <a:ext cx="233108" cy="187962"/>
            </a:xfrm>
            <a:prstGeom prst="rect">
              <a:avLst/>
            </a:prstGeom>
            <a:noFill/>
          </p:spPr>
        </p:pic>
      </p:grpSp>
      <p:sp>
        <p:nvSpPr>
          <p:cNvPr id="74" name="Symbol zastępczy tekstu 2"/>
          <p:cNvSpPr txBox="1">
            <a:spLocks/>
          </p:cNvSpPr>
          <p:nvPr/>
        </p:nvSpPr>
        <p:spPr>
          <a:xfrm>
            <a:off x="6640347" y="4251466"/>
            <a:ext cx="1011649" cy="223312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Tx/>
              <a:buNone/>
              <a:defRPr sz="1400" b="0" kern="1200">
                <a:solidFill>
                  <a:srgbClr val="525652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ts val="0"/>
              </a:spcBef>
              <a:buFont typeface="Arial" pitchFamily="34" charset="0"/>
              <a:buChar char="–"/>
              <a:defRPr sz="1400" kern="1200">
                <a:solidFill>
                  <a:srgbClr val="52565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ts val="0"/>
              </a:spcBef>
              <a:buFont typeface="Arial" pitchFamily="34" charset="0"/>
              <a:buChar char="•"/>
              <a:defRPr sz="1400" kern="1200">
                <a:solidFill>
                  <a:srgbClr val="52565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ts val="0"/>
              </a:spcBef>
              <a:buFont typeface="Arial" pitchFamily="34" charset="0"/>
              <a:buChar char="–"/>
              <a:defRPr sz="1400" kern="1200">
                <a:solidFill>
                  <a:srgbClr val="52565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ts val="0"/>
              </a:spcBef>
              <a:buFont typeface="Arial" pitchFamily="34" charset="0"/>
              <a:buChar char="»"/>
              <a:defRPr sz="1400" kern="1200">
                <a:solidFill>
                  <a:srgbClr val="52565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b="1" i="1" dirty="0" smtClean="0">
                <a:solidFill>
                  <a:schemeClr val="accent1">
                    <a:lumMod val="75000"/>
                  </a:schemeClr>
                </a:solidFill>
              </a:rPr>
              <a:t>AsService KLIENT</a:t>
            </a:r>
            <a:endParaRPr lang="pl-PL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77" name="Picture 2"/>
          <p:cNvPicPr>
            <a:picLocks noChangeAspect="1" noChangeArrowheads="1" noCrop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389201" y="1795988"/>
            <a:ext cx="645141" cy="1041353"/>
          </a:xfrm>
          <a:prstGeom prst="rect">
            <a:avLst/>
          </a:prstGeom>
        </p:spPr>
      </p:pic>
      <p:sp>
        <p:nvSpPr>
          <p:cNvPr id="79" name="Symbol zastępczy tekstu 2"/>
          <p:cNvSpPr txBox="1">
            <a:spLocks/>
          </p:cNvSpPr>
          <p:nvPr/>
        </p:nvSpPr>
        <p:spPr>
          <a:xfrm>
            <a:off x="7393415" y="2233087"/>
            <a:ext cx="640927" cy="320537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Tx/>
              <a:buNone/>
              <a:defRPr sz="1400" b="0" kern="1200">
                <a:solidFill>
                  <a:srgbClr val="525652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ts val="0"/>
              </a:spcBef>
              <a:buFont typeface="Arial" pitchFamily="34" charset="0"/>
              <a:buChar char="–"/>
              <a:defRPr sz="1400" kern="1200">
                <a:solidFill>
                  <a:srgbClr val="52565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ts val="0"/>
              </a:spcBef>
              <a:buFont typeface="Arial" pitchFamily="34" charset="0"/>
              <a:buChar char="•"/>
              <a:defRPr sz="1400" kern="1200">
                <a:solidFill>
                  <a:srgbClr val="52565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ts val="0"/>
              </a:spcBef>
              <a:buFont typeface="Arial" pitchFamily="34" charset="0"/>
              <a:buChar char="–"/>
              <a:defRPr sz="1400" kern="1200">
                <a:solidFill>
                  <a:srgbClr val="52565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ts val="0"/>
              </a:spcBef>
              <a:buFont typeface="Arial" pitchFamily="34" charset="0"/>
              <a:buChar char="»"/>
              <a:defRPr sz="1400" kern="1200">
                <a:solidFill>
                  <a:srgbClr val="52565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b="1" dirty="0" smtClean="0">
                <a:solidFill>
                  <a:schemeClr val="tx1"/>
                </a:solidFill>
              </a:rPr>
              <a:t>MS SQL</a:t>
            </a:r>
            <a:endParaRPr lang="pl-PL" b="1" dirty="0">
              <a:solidFill>
                <a:schemeClr val="tx1"/>
              </a:solidFill>
            </a:endParaRPr>
          </a:p>
        </p:txBody>
      </p:sp>
      <p:cxnSp>
        <p:nvCxnSpPr>
          <p:cNvPr id="86" name="Łącznik prosty ze strzałką 85"/>
          <p:cNvCxnSpPr>
            <a:stCxn id="77" idx="2"/>
            <a:endCxn id="61" idx="0"/>
          </p:cNvCxnSpPr>
          <p:nvPr/>
        </p:nvCxnSpPr>
        <p:spPr>
          <a:xfrm>
            <a:off x="7711772" y="2837341"/>
            <a:ext cx="704003" cy="1023707"/>
          </a:xfrm>
          <a:prstGeom prst="straightConnector1">
            <a:avLst/>
          </a:prstGeom>
          <a:ln w="31750">
            <a:solidFill>
              <a:schemeClr val="accent3">
                <a:lumMod val="50000"/>
                <a:alpha val="8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Symbol zastępczy tekstu 2"/>
          <p:cNvSpPr txBox="1">
            <a:spLocks/>
          </p:cNvSpPr>
          <p:nvPr/>
        </p:nvSpPr>
        <p:spPr>
          <a:xfrm>
            <a:off x="450250" y="1124744"/>
            <a:ext cx="1457454" cy="450673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Tx/>
              <a:buNone/>
              <a:defRPr sz="1400" b="0" kern="1200">
                <a:solidFill>
                  <a:srgbClr val="525652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ts val="0"/>
              </a:spcBef>
              <a:buFont typeface="Arial" pitchFamily="34" charset="0"/>
              <a:buChar char="–"/>
              <a:defRPr sz="1400" kern="1200">
                <a:solidFill>
                  <a:srgbClr val="52565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ts val="0"/>
              </a:spcBef>
              <a:buFont typeface="Arial" pitchFamily="34" charset="0"/>
              <a:buChar char="•"/>
              <a:defRPr sz="1400" kern="1200">
                <a:solidFill>
                  <a:srgbClr val="52565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ts val="0"/>
              </a:spcBef>
              <a:buFont typeface="Arial" pitchFamily="34" charset="0"/>
              <a:buChar char="–"/>
              <a:defRPr sz="1400" kern="1200">
                <a:solidFill>
                  <a:srgbClr val="52565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ts val="0"/>
              </a:spcBef>
              <a:buFont typeface="Arial" pitchFamily="34" charset="0"/>
              <a:buChar char="»"/>
              <a:defRPr sz="1400" kern="1200">
                <a:solidFill>
                  <a:srgbClr val="52565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100" b="1" i="1" dirty="0" smtClean="0">
                <a:solidFill>
                  <a:schemeClr val="tx1"/>
                </a:solidFill>
              </a:rPr>
              <a:t>Urządzenie,</a:t>
            </a:r>
          </a:p>
          <a:p>
            <a:r>
              <a:rPr lang="pl-PL" sz="1100" b="1" i="1" dirty="0" smtClean="0">
                <a:solidFill>
                  <a:schemeClr val="tx1"/>
                </a:solidFill>
              </a:rPr>
              <a:t>Monitorowany obiekt</a:t>
            </a:r>
            <a:endParaRPr lang="pl-PL" sz="1100" b="1" i="1" dirty="0">
              <a:solidFill>
                <a:schemeClr val="tx1"/>
              </a:solidFill>
            </a:endParaRPr>
          </a:p>
        </p:txBody>
      </p:sp>
      <p:sp>
        <p:nvSpPr>
          <p:cNvPr id="90" name="Symbol zastępczy tekstu 2"/>
          <p:cNvSpPr txBox="1">
            <a:spLocks/>
          </p:cNvSpPr>
          <p:nvPr/>
        </p:nvSpPr>
        <p:spPr>
          <a:xfrm>
            <a:off x="633144" y="3551823"/>
            <a:ext cx="728727" cy="30922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Tx/>
              <a:buNone/>
              <a:defRPr sz="1400" b="0" kern="1200">
                <a:solidFill>
                  <a:srgbClr val="525652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ts val="0"/>
              </a:spcBef>
              <a:buFont typeface="Arial" pitchFamily="34" charset="0"/>
              <a:buChar char="–"/>
              <a:defRPr sz="1400" kern="1200">
                <a:solidFill>
                  <a:srgbClr val="52565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ts val="0"/>
              </a:spcBef>
              <a:buFont typeface="Arial" pitchFamily="34" charset="0"/>
              <a:buChar char="•"/>
              <a:defRPr sz="1400" kern="1200">
                <a:solidFill>
                  <a:srgbClr val="52565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ts val="0"/>
              </a:spcBef>
              <a:buFont typeface="Arial" pitchFamily="34" charset="0"/>
              <a:buChar char="–"/>
              <a:defRPr sz="1400" kern="1200">
                <a:solidFill>
                  <a:srgbClr val="52565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ts val="0"/>
              </a:spcBef>
              <a:buFont typeface="Arial" pitchFamily="34" charset="0"/>
              <a:buChar char="»"/>
              <a:defRPr sz="1400" kern="1200">
                <a:solidFill>
                  <a:srgbClr val="52565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100" b="1" i="1" dirty="0" smtClean="0">
                <a:solidFill>
                  <a:schemeClr val="tx1"/>
                </a:solidFill>
              </a:rPr>
              <a:t>sterownik</a:t>
            </a:r>
            <a:endParaRPr lang="pl-PL" sz="1100" b="1" i="1" dirty="0">
              <a:solidFill>
                <a:schemeClr val="tx1"/>
              </a:solidFill>
            </a:endParaRPr>
          </a:p>
        </p:txBody>
      </p:sp>
      <p:grpSp>
        <p:nvGrpSpPr>
          <p:cNvPr id="8" name="Grupa 7"/>
          <p:cNvGrpSpPr/>
          <p:nvPr/>
        </p:nvGrpSpPr>
        <p:grpSpPr>
          <a:xfrm>
            <a:off x="726689" y="1440806"/>
            <a:ext cx="1181015" cy="1134789"/>
            <a:chOff x="3659188" y="1697038"/>
            <a:chExt cx="3198812" cy="3198812"/>
          </a:xfrm>
        </p:grpSpPr>
        <p:pic>
          <p:nvPicPr>
            <p:cNvPr id="9" name="Picture 3" descr="S:\ASKOM\dokumentacja_ASIX\PREZENTACJE_SZABLONY\ASIX_7_szablon_prezentacji\grafika\obiekty Asix.Evo\podkład_pod_wentylator.png"/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3659188" y="1697038"/>
              <a:ext cx="3198812" cy="3198812"/>
            </a:xfrm>
            <a:prstGeom prst="rect">
              <a:avLst/>
            </a:prstGeom>
            <a:noFill/>
          </p:spPr>
        </p:pic>
        <p:pic>
          <p:nvPicPr>
            <p:cNvPr id="10" name="Picture 2" descr="S:\ASKOM\dokumentacja_ASIX\PREZENTACJE_SZABLONY\ASIX_7_szablon_prezentacji\grafika\obiekty Asix.Evo\WENTYLATOR_animowany.gif"/>
            <p:cNvPicPr>
              <a:picLocks noChangeAspect="1" noChangeArrowheads="1" noCrop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4139952" y="2204864"/>
              <a:ext cx="2232248" cy="2232248"/>
            </a:xfrm>
            <a:prstGeom prst="rect">
              <a:avLst/>
            </a:prstGeom>
            <a:noFill/>
          </p:spPr>
        </p:pic>
      </p:grpSp>
      <p:pic>
        <p:nvPicPr>
          <p:cNvPr id="78" name="Picture 2"/>
          <p:cNvPicPr>
            <a:picLocks noChangeAspect="1" noChangeArrowheads="1" noCrop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25441" y="2060848"/>
            <a:ext cx="1210471" cy="632872"/>
          </a:xfrm>
          <a:prstGeom prst="rect">
            <a:avLst/>
          </a:prstGeom>
          <a:noFill/>
        </p:spPr>
      </p:pic>
      <p:pic>
        <p:nvPicPr>
          <p:cNvPr id="83" name="Picture 2"/>
          <p:cNvPicPr>
            <a:picLocks noChangeAspect="1" noChangeArrowheads="1" noCrop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07704" y="2743297"/>
            <a:ext cx="1228208" cy="3589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AsService – wymagania systemowe</a:t>
            </a:r>
            <a:endParaRPr lang="pl-PL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indent="0"/>
            <a:r>
              <a:rPr lang="pl-PL" sz="1600" b="1" dirty="0"/>
              <a:t>Wymagania zgodne z systemem Asix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pl-PL" dirty="0"/>
              <a:t>system operacyjny Windows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pl-PL" dirty="0"/>
              <a:t>Windows Installer 4.5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pl-PL" dirty="0"/>
              <a:t>Windows Power Shell 1.0</a:t>
            </a:r>
          </a:p>
          <a:p>
            <a:pPr marL="0" indent="0"/>
            <a:endParaRPr lang="pl-PL" sz="1600" dirty="0"/>
          </a:p>
          <a:p>
            <a:pPr marL="0" indent="0"/>
            <a:r>
              <a:rPr lang="pl-PL" sz="1600" b="1" dirty="0"/>
              <a:t>Microsoft .NET Framework 4.0</a:t>
            </a:r>
          </a:p>
          <a:p>
            <a:pPr marL="0" indent="0"/>
            <a:endParaRPr lang="pl-PL" sz="1600" dirty="0"/>
          </a:p>
          <a:p>
            <a:pPr marL="0" indent="0"/>
            <a:r>
              <a:rPr lang="pl-PL" sz="1600" dirty="0"/>
              <a:t>Instalacja serwerowa</a:t>
            </a:r>
          </a:p>
          <a:p>
            <a:pPr marL="0" indent="0"/>
            <a:r>
              <a:rPr lang="pl-PL" sz="1600" b="1" dirty="0"/>
              <a:t>Microsoft SQL Server</a:t>
            </a:r>
            <a:r>
              <a:rPr lang="pl-PL" sz="1600" dirty="0"/>
              <a:t> </a:t>
            </a:r>
            <a:r>
              <a:rPr lang="pl-PL" dirty="0"/>
              <a:t>wersja z usługą </a:t>
            </a:r>
            <a:r>
              <a:rPr lang="pl-PL" sz="1600" b="1" dirty="0"/>
              <a:t>SQL Server Agent</a:t>
            </a:r>
          </a:p>
          <a:p>
            <a:pPr marL="0" indent="0"/>
            <a:endParaRPr lang="pl-PL" sz="1600" dirty="0"/>
          </a:p>
          <a:p>
            <a:pPr marL="0" indent="0"/>
            <a:endParaRPr lang="pl-PL" sz="1600" dirty="0"/>
          </a:p>
          <a:p>
            <a:pPr marL="0" indent="0"/>
            <a:endParaRPr lang="pl-PL" sz="1600" dirty="0"/>
          </a:p>
          <a:p>
            <a:pPr marL="0" indent="0"/>
            <a:endParaRPr lang="pl-PL" sz="1600" dirty="0"/>
          </a:p>
          <a:p>
            <a:pPr marL="0" indent="0"/>
            <a:r>
              <a:rPr lang="pl-PL" sz="1600" b="1" i="1" u="sng" dirty="0"/>
              <a:t>UWAGA: </a:t>
            </a:r>
            <a:r>
              <a:rPr lang="pl-PL" sz="1600" i="1" dirty="0"/>
              <a:t/>
            </a:r>
            <a:br>
              <a:rPr lang="pl-PL" sz="1600" i="1" dirty="0"/>
            </a:br>
            <a:r>
              <a:rPr lang="pl-PL" sz="1600" i="1" dirty="0"/>
              <a:t>Darmowa wersja serwera MS SQL Express nie posiada programowalnej usługi SQL Server Agent</a:t>
            </a:r>
          </a:p>
          <a:p>
            <a:endParaRPr lang="pl-PL" dirty="0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pl-PL" dirty="0" smtClean="0"/>
              <a:t>2013-05-17</a:t>
            </a:r>
            <a:endParaRPr lang="pl-PL" dirty="0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653171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AsService – Instalacja pakietu</a:t>
            </a:r>
            <a:endParaRPr lang="pl-PL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quarter" idx="10"/>
          </p:nvPr>
        </p:nvSpPr>
        <p:spPr>
          <a:xfrm>
            <a:off x="5076056" y="5589240"/>
            <a:ext cx="2664296" cy="722866"/>
          </a:xfrm>
        </p:spPr>
        <p:txBody>
          <a:bodyPr>
            <a:noAutofit/>
          </a:bodyPr>
          <a:lstStyle/>
          <a:p>
            <a:r>
              <a:rPr lang="pl-PL" b="1" dirty="0" smtClean="0"/>
              <a:t>Przygotowanie programu </a:t>
            </a:r>
          </a:p>
          <a:p>
            <a:r>
              <a:rPr lang="pl-PL" b="1" dirty="0" smtClean="0"/>
              <a:t>instalacyjnego do uruchomienia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pl-PL" dirty="0" smtClean="0"/>
              <a:t>2013-05-17</a:t>
            </a:r>
            <a:endParaRPr lang="pl-PL" dirty="0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pl-PL" dirty="0" smtClean="0"/>
              <a:t>, Warsztaty IPA 2013</a:t>
            </a:r>
            <a:endParaRPr lang="pl-PL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1520" y="961599"/>
            <a:ext cx="726850" cy="8112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Symbol zastępczy tekstu 2"/>
          <p:cNvSpPr txBox="1">
            <a:spLocks/>
          </p:cNvSpPr>
          <p:nvPr/>
        </p:nvSpPr>
        <p:spPr>
          <a:xfrm>
            <a:off x="1115616" y="2914217"/>
            <a:ext cx="2304256" cy="58679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Tx/>
              <a:buNone/>
              <a:defRPr sz="1400" b="0" kern="1200">
                <a:solidFill>
                  <a:srgbClr val="525652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ts val="0"/>
              </a:spcBef>
              <a:buFont typeface="Arial" pitchFamily="34" charset="0"/>
              <a:buChar char="–"/>
              <a:defRPr sz="1400" kern="1200">
                <a:solidFill>
                  <a:srgbClr val="52565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ts val="0"/>
              </a:spcBef>
              <a:buFont typeface="Arial" pitchFamily="34" charset="0"/>
              <a:buChar char="•"/>
              <a:defRPr sz="1400" kern="1200">
                <a:solidFill>
                  <a:srgbClr val="52565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ts val="0"/>
              </a:spcBef>
              <a:buFont typeface="Arial" pitchFamily="34" charset="0"/>
              <a:buChar char="–"/>
              <a:defRPr sz="1400" kern="1200">
                <a:solidFill>
                  <a:srgbClr val="52565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ts val="0"/>
              </a:spcBef>
              <a:buFont typeface="Arial" pitchFamily="34" charset="0"/>
              <a:buChar char="»"/>
              <a:defRPr sz="1400" kern="1200">
                <a:solidFill>
                  <a:srgbClr val="52565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pl-PL" b="1" dirty="0" smtClean="0"/>
              <a:t>Wymagane uprawnienia administratora</a:t>
            </a:r>
            <a:endParaRPr lang="pl-PL" b="1" dirty="0"/>
          </a:p>
        </p:txBody>
      </p:sp>
      <p:sp>
        <p:nvSpPr>
          <p:cNvPr id="10" name="Symbol zastępczy tekstu 2"/>
          <p:cNvSpPr txBox="1">
            <a:spLocks/>
          </p:cNvSpPr>
          <p:nvPr/>
        </p:nvSpPr>
        <p:spPr>
          <a:xfrm>
            <a:off x="1115616" y="1121958"/>
            <a:ext cx="3384376" cy="36282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Tx/>
              <a:buNone/>
              <a:defRPr sz="1400" b="0" kern="1200">
                <a:solidFill>
                  <a:srgbClr val="525652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ts val="0"/>
              </a:spcBef>
              <a:buFont typeface="Arial" pitchFamily="34" charset="0"/>
              <a:buChar char="–"/>
              <a:defRPr sz="1400" kern="1200">
                <a:solidFill>
                  <a:srgbClr val="52565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ts val="0"/>
              </a:spcBef>
              <a:buFont typeface="Arial" pitchFamily="34" charset="0"/>
              <a:buChar char="•"/>
              <a:defRPr sz="1400" kern="1200">
                <a:solidFill>
                  <a:srgbClr val="52565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ts val="0"/>
              </a:spcBef>
              <a:buFont typeface="Arial" pitchFamily="34" charset="0"/>
              <a:buChar char="–"/>
              <a:defRPr sz="1400" kern="1200">
                <a:solidFill>
                  <a:srgbClr val="52565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ts val="0"/>
              </a:spcBef>
              <a:buFont typeface="Arial" pitchFamily="34" charset="0"/>
              <a:buChar char="»"/>
              <a:defRPr sz="1400" kern="1200">
                <a:solidFill>
                  <a:srgbClr val="52565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b="1" dirty="0" smtClean="0"/>
              <a:t>Uruchomienie programu instalacyjnego</a:t>
            </a: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75656" y="4509120"/>
            <a:ext cx="3386069" cy="1656791"/>
          </a:xfrm>
          <a:prstGeom prst="rect">
            <a:avLst/>
          </a:prstGeom>
          <a:ln w="19050">
            <a:solidFill>
              <a:schemeClr val="accent3">
                <a:lumMod val="5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67708" y="1628800"/>
            <a:ext cx="4632684" cy="2638745"/>
          </a:xfrm>
          <a:prstGeom prst="rect">
            <a:avLst/>
          </a:prstGeom>
          <a:ln w="19050">
            <a:solidFill>
              <a:schemeClr val="accent3">
                <a:lumMod val="5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38791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AsService – Instalacja pakietu</a:t>
            </a:r>
            <a:endParaRPr lang="pl-PL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quarter" idx="10"/>
          </p:nvPr>
        </p:nvSpPr>
        <p:spPr>
          <a:xfrm>
            <a:off x="6588224" y="1481998"/>
            <a:ext cx="2160240" cy="722866"/>
          </a:xfrm>
        </p:spPr>
        <p:txBody>
          <a:bodyPr>
            <a:noAutofit/>
          </a:bodyPr>
          <a:lstStyle/>
          <a:p>
            <a:r>
              <a:rPr lang="pl-PL" b="1" dirty="0" smtClean="0"/>
              <a:t>Instalacja </a:t>
            </a:r>
            <a:br>
              <a:rPr lang="pl-PL" b="1" dirty="0" smtClean="0"/>
            </a:br>
            <a:r>
              <a:rPr lang="pl-PL" b="1" dirty="0" smtClean="0"/>
              <a:t>klienta AsService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pl-PL" dirty="0" smtClean="0"/>
              <a:t>2013-05-17</a:t>
            </a:r>
            <a:endParaRPr lang="pl-PL" dirty="0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07704" y="1844824"/>
            <a:ext cx="4957195" cy="37796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Symbol zastępczy tekstu 2"/>
          <p:cNvSpPr txBox="1">
            <a:spLocks/>
          </p:cNvSpPr>
          <p:nvPr/>
        </p:nvSpPr>
        <p:spPr>
          <a:xfrm>
            <a:off x="467544" y="5342575"/>
            <a:ext cx="2304256" cy="80281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Tx/>
              <a:buNone/>
              <a:defRPr sz="1400" b="0" kern="1200">
                <a:solidFill>
                  <a:srgbClr val="525652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ts val="0"/>
              </a:spcBef>
              <a:buFont typeface="Arial" pitchFamily="34" charset="0"/>
              <a:buChar char="–"/>
              <a:defRPr sz="1400" kern="1200">
                <a:solidFill>
                  <a:srgbClr val="52565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ts val="0"/>
              </a:spcBef>
              <a:buFont typeface="Arial" pitchFamily="34" charset="0"/>
              <a:buChar char="•"/>
              <a:defRPr sz="1400" kern="1200">
                <a:solidFill>
                  <a:srgbClr val="52565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ts val="0"/>
              </a:spcBef>
              <a:buFont typeface="Arial" pitchFamily="34" charset="0"/>
              <a:buChar char="–"/>
              <a:defRPr sz="1400" kern="1200">
                <a:solidFill>
                  <a:srgbClr val="52565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ts val="0"/>
              </a:spcBef>
              <a:buFont typeface="Arial" pitchFamily="34" charset="0"/>
              <a:buChar char="»"/>
              <a:defRPr sz="1400" kern="1200">
                <a:solidFill>
                  <a:srgbClr val="52565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b="1" dirty="0" smtClean="0"/>
              <a:t>Instalacja </a:t>
            </a:r>
          </a:p>
          <a:p>
            <a:r>
              <a:rPr lang="pl-PL" b="1" dirty="0" smtClean="0"/>
              <a:t>serwera AsService</a:t>
            </a:r>
            <a:endParaRPr lang="pl-PL" b="1" dirty="0"/>
          </a:p>
        </p:txBody>
      </p:sp>
      <p:sp>
        <p:nvSpPr>
          <p:cNvPr id="10" name="Symbol zastępczy tekstu 2"/>
          <p:cNvSpPr txBox="1">
            <a:spLocks/>
          </p:cNvSpPr>
          <p:nvPr/>
        </p:nvSpPr>
        <p:spPr>
          <a:xfrm>
            <a:off x="323528" y="1052736"/>
            <a:ext cx="1944216" cy="36282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Tx/>
              <a:buNone/>
              <a:defRPr sz="1400" b="0" kern="1200">
                <a:solidFill>
                  <a:srgbClr val="525652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ts val="0"/>
              </a:spcBef>
              <a:buFont typeface="Arial" pitchFamily="34" charset="0"/>
              <a:buChar char="–"/>
              <a:defRPr sz="1400" kern="1200">
                <a:solidFill>
                  <a:srgbClr val="52565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ts val="0"/>
              </a:spcBef>
              <a:buFont typeface="Arial" pitchFamily="34" charset="0"/>
              <a:buChar char="•"/>
              <a:defRPr sz="1400" kern="1200">
                <a:solidFill>
                  <a:srgbClr val="52565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ts val="0"/>
              </a:spcBef>
              <a:buFont typeface="Arial" pitchFamily="34" charset="0"/>
              <a:buChar char="–"/>
              <a:defRPr sz="1400" kern="1200">
                <a:solidFill>
                  <a:srgbClr val="52565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ts val="0"/>
              </a:spcBef>
              <a:buFont typeface="Arial" pitchFamily="34" charset="0"/>
              <a:buChar char="»"/>
              <a:defRPr sz="1400" kern="1200">
                <a:solidFill>
                  <a:srgbClr val="52565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b="1" dirty="0" smtClean="0"/>
              <a:t>Wybór typu instalacji</a:t>
            </a:r>
          </a:p>
        </p:txBody>
      </p:sp>
    </p:spTree>
    <p:extLst>
      <p:ext uri="{BB962C8B-B14F-4D97-AF65-F5344CB8AC3E}">
        <p14:creationId xmlns:p14="http://schemas.microsoft.com/office/powerpoint/2010/main" val="2318399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AsService – Instalacja pakietu</a:t>
            </a:r>
            <a:endParaRPr lang="pl-PL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quarter" idx="10"/>
          </p:nvPr>
        </p:nvSpPr>
        <p:spPr>
          <a:xfrm>
            <a:off x="4572000" y="1556792"/>
            <a:ext cx="3456384" cy="648072"/>
          </a:xfrm>
        </p:spPr>
        <p:txBody>
          <a:bodyPr>
            <a:normAutofit/>
          </a:bodyPr>
          <a:lstStyle/>
          <a:p>
            <a:r>
              <a:rPr lang="pl-PL" b="1" dirty="0" smtClean="0"/>
              <a:t>Wskazanie miejsca na dysku </a:t>
            </a:r>
            <a:r>
              <a:rPr lang="pl-PL" b="1" dirty="0"/>
              <a:t/>
            </a:r>
            <a:br>
              <a:rPr lang="pl-PL" b="1" dirty="0"/>
            </a:br>
            <a:r>
              <a:rPr lang="pl-PL" b="1" dirty="0" smtClean="0"/>
              <a:t>oraz folderu aplikacji AsService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pl-PL" dirty="0" smtClean="0"/>
              <a:t>2013-05-17</a:t>
            </a:r>
            <a:endParaRPr lang="pl-PL" dirty="0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pl-PL" dirty="0" smtClean="0"/>
              <a:t>, Warsztaty IPA 2013</a:t>
            </a:r>
            <a:endParaRPr lang="pl-PL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1520" y="980727"/>
            <a:ext cx="4104456" cy="3202113"/>
          </a:xfrm>
          <a:prstGeom prst="rect">
            <a:avLst/>
          </a:prstGeom>
          <a:ln w="19050">
            <a:solidFill>
              <a:schemeClr val="tx2">
                <a:lumMod val="60000"/>
                <a:lumOff val="4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71600" y="2348880"/>
            <a:ext cx="4043827" cy="3142588"/>
          </a:xfrm>
          <a:prstGeom prst="rect">
            <a:avLst/>
          </a:prstGeom>
          <a:ln w="15875">
            <a:solidFill>
              <a:schemeClr val="tx2">
                <a:lumMod val="60000"/>
                <a:lumOff val="4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24128" y="3501008"/>
            <a:ext cx="2981140" cy="2315448"/>
          </a:xfrm>
          <a:prstGeom prst="rect">
            <a:avLst/>
          </a:prstGeom>
          <a:ln w="15875">
            <a:solidFill>
              <a:schemeClr val="tx2">
                <a:lumMod val="60000"/>
                <a:lumOff val="4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Symbol zastępczy tekstu 2"/>
          <p:cNvSpPr txBox="1">
            <a:spLocks/>
          </p:cNvSpPr>
          <p:nvPr/>
        </p:nvSpPr>
        <p:spPr>
          <a:xfrm>
            <a:off x="6465806" y="5805264"/>
            <a:ext cx="1778602" cy="32403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Tx/>
              <a:buNone/>
              <a:defRPr sz="1400" b="0" kern="1200">
                <a:solidFill>
                  <a:srgbClr val="525652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ts val="0"/>
              </a:spcBef>
              <a:buFont typeface="Arial" pitchFamily="34" charset="0"/>
              <a:buChar char="–"/>
              <a:defRPr sz="1400" kern="1200">
                <a:solidFill>
                  <a:srgbClr val="52565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ts val="0"/>
              </a:spcBef>
              <a:buFont typeface="Arial" pitchFamily="34" charset="0"/>
              <a:buChar char="•"/>
              <a:defRPr sz="1400" kern="1200">
                <a:solidFill>
                  <a:srgbClr val="52565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ts val="0"/>
              </a:spcBef>
              <a:buFont typeface="Arial" pitchFamily="34" charset="0"/>
              <a:buChar char="–"/>
              <a:defRPr sz="1400" kern="1200">
                <a:solidFill>
                  <a:srgbClr val="52565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ts val="0"/>
              </a:spcBef>
              <a:buFont typeface="Arial" pitchFamily="34" charset="0"/>
              <a:buChar char="»"/>
              <a:defRPr sz="1400" kern="1200">
                <a:solidFill>
                  <a:srgbClr val="52565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b="1" dirty="0" smtClean="0">
                <a:solidFill>
                  <a:schemeClr val="tx1"/>
                </a:solidFill>
              </a:rPr>
              <a:t>Zakończenie instalacji</a:t>
            </a:r>
          </a:p>
        </p:txBody>
      </p:sp>
    </p:spTree>
    <p:extLst>
      <p:ext uri="{BB962C8B-B14F-4D97-AF65-F5344CB8AC3E}">
        <p14:creationId xmlns:p14="http://schemas.microsoft.com/office/powerpoint/2010/main" val="1009675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AsService – Licencjonowanie</a:t>
            </a:r>
            <a:endParaRPr lang="pl-PL" dirty="0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pl-PL" dirty="0" smtClean="0"/>
              <a:t>2013-05-17</a:t>
            </a:r>
            <a:endParaRPr lang="pl-PL" dirty="0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11960" y="3918203"/>
            <a:ext cx="4680520" cy="14550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Symbol zastępczy tekstu 2"/>
          <p:cNvSpPr txBox="1">
            <a:spLocks/>
          </p:cNvSpPr>
          <p:nvPr/>
        </p:nvSpPr>
        <p:spPr>
          <a:xfrm>
            <a:off x="323528" y="1052736"/>
            <a:ext cx="5400600" cy="39604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Tx/>
              <a:buNone/>
              <a:defRPr sz="1400" b="0" kern="1200">
                <a:solidFill>
                  <a:srgbClr val="525652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ts val="0"/>
              </a:spcBef>
              <a:buFont typeface="Arial" pitchFamily="34" charset="0"/>
              <a:buChar char="–"/>
              <a:defRPr sz="1400" kern="1200">
                <a:solidFill>
                  <a:srgbClr val="52565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ts val="0"/>
              </a:spcBef>
              <a:buFont typeface="Arial" pitchFamily="34" charset="0"/>
              <a:buChar char="•"/>
              <a:defRPr sz="1400" kern="1200">
                <a:solidFill>
                  <a:srgbClr val="52565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ts val="0"/>
              </a:spcBef>
              <a:buFont typeface="Arial" pitchFamily="34" charset="0"/>
              <a:buChar char="–"/>
              <a:defRPr sz="1400" kern="1200">
                <a:solidFill>
                  <a:srgbClr val="52565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ts val="0"/>
              </a:spcBef>
              <a:buFont typeface="Arial" pitchFamily="34" charset="0"/>
              <a:buChar char="»"/>
              <a:defRPr sz="1400" kern="1200">
                <a:solidFill>
                  <a:srgbClr val="52565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/>
            <a:r>
              <a:rPr lang="pl-PL" b="1" dirty="0"/>
              <a:t>Licencja programu AsService  </a:t>
            </a:r>
            <a:r>
              <a:rPr lang="pl-PL" b="1" dirty="0" smtClean="0"/>
              <a:t>związana jest z ilością </a:t>
            </a:r>
            <a:r>
              <a:rPr lang="pl-PL" b="1" dirty="0"/>
              <a:t>wszystkich zdefiniowanych liczników na komputerze serwera aplikacji AsService.</a:t>
            </a:r>
          </a:p>
          <a:p>
            <a:pPr marL="0" indent="0"/>
            <a:endParaRPr lang="pl-PL" b="1" dirty="0" smtClean="0"/>
          </a:p>
          <a:p>
            <a:pPr marL="0" indent="0"/>
            <a:r>
              <a:rPr lang="pl-PL" b="1" dirty="0" smtClean="0"/>
              <a:t>Wersja </a:t>
            </a:r>
            <a:r>
              <a:rPr lang="pl-PL" b="1" dirty="0"/>
              <a:t>DEMO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pl-PL" dirty="0"/>
              <a:t>Po zainstalowaniu aplikacji AsService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pl-PL" dirty="0"/>
              <a:t>Pozwala na pracę przez 30 dni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pl-PL" dirty="0"/>
              <a:t>Bez ograniczeń na ilość liczników</a:t>
            </a:r>
          </a:p>
          <a:p>
            <a:pPr marL="0" indent="0"/>
            <a:endParaRPr lang="pl-PL" b="1" dirty="0" smtClean="0"/>
          </a:p>
          <a:p>
            <a:pPr marL="0" indent="0"/>
            <a:r>
              <a:rPr lang="pl-PL" b="1" dirty="0" smtClean="0"/>
              <a:t>Licencja </a:t>
            </a:r>
            <a:r>
              <a:rPr lang="pl-PL" b="1" dirty="0"/>
              <a:t>dotyczy tylko instalacji serwera aplikacji AsService.</a:t>
            </a:r>
          </a:p>
          <a:p>
            <a:pPr marL="0" indent="0"/>
            <a:r>
              <a:rPr lang="pl-PL" b="1" dirty="0"/>
              <a:t>Ilość klientów </a:t>
            </a:r>
            <a:r>
              <a:rPr lang="pl-PL" b="1" dirty="0" smtClean="0"/>
              <a:t>programu AsService nie </a:t>
            </a:r>
            <a:r>
              <a:rPr lang="pl-PL" b="1" dirty="0"/>
              <a:t>jest limitowana.</a:t>
            </a:r>
          </a:p>
          <a:p>
            <a:endParaRPr lang="pl-PL" b="1" dirty="0" smtClean="0"/>
          </a:p>
          <a:p>
            <a:endParaRPr lang="pl-PL" b="1" dirty="0" smtClean="0"/>
          </a:p>
          <a:p>
            <a:r>
              <a:rPr lang="pl-PL" b="1" dirty="0" smtClean="0"/>
              <a:t>Aktywacja oprogramowania AsService</a:t>
            </a:r>
          </a:p>
          <a:p>
            <a:r>
              <a:rPr lang="pl-PL" b="1" dirty="0" smtClean="0"/>
              <a:t> </a:t>
            </a:r>
            <a:r>
              <a:rPr lang="pl-PL" dirty="0" smtClean="0"/>
              <a:t>za pośrednictwem aplikacji </a:t>
            </a:r>
            <a:r>
              <a:rPr lang="pl-PL" b="1" dirty="0" err="1" smtClean="0"/>
              <a:t>AsServiceLicense</a:t>
            </a:r>
            <a:endParaRPr lang="pl-PL" b="1" dirty="0" smtClean="0"/>
          </a:p>
        </p:txBody>
      </p:sp>
      <p:sp>
        <p:nvSpPr>
          <p:cNvPr id="11" name="Symbol zastępczy tekstu 2"/>
          <p:cNvSpPr>
            <a:spLocks noGrp="1"/>
          </p:cNvSpPr>
          <p:nvPr>
            <p:ph type="body" sz="quarter" idx="10"/>
          </p:nvPr>
        </p:nvSpPr>
        <p:spPr>
          <a:xfrm>
            <a:off x="481024" y="5370430"/>
            <a:ext cx="7979407" cy="722866"/>
          </a:xfrm>
        </p:spPr>
        <p:txBody>
          <a:bodyPr>
            <a:noAutofit/>
          </a:bodyPr>
          <a:lstStyle/>
          <a:p>
            <a:pPr marL="0" indent="0"/>
            <a:r>
              <a:rPr lang="pl-PL" b="1" i="1" u="sng" dirty="0"/>
              <a:t>UWAGA: </a:t>
            </a:r>
            <a:r>
              <a:rPr lang="pl-PL" i="1" dirty="0"/>
              <a:t/>
            </a:r>
            <a:br>
              <a:rPr lang="pl-PL" i="1" dirty="0"/>
            </a:br>
            <a:r>
              <a:rPr lang="pl-PL" i="1" dirty="0" smtClean="0"/>
              <a:t>Wykorzystanie większej liczby liczników niż pozwala na to licencja, zatrzyma naliczanie wszystkich zdefiniowanych liczników.</a:t>
            </a:r>
            <a:endParaRPr lang="pl-PL" i="1" dirty="0"/>
          </a:p>
        </p:txBody>
      </p:sp>
    </p:spTree>
    <p:extLst>
      <p:ext uri="{BB962C8B-B14F-4D97-AF65-F5344CB8AC3E}">
        <p14:creationId xmlns:p14="http://schemas.microsoft.com/office/powerpoint/2010/main" val="112354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AsService – Aktywacja licencji AsService</a:t>
            </a:r>
            <a:endParaRPr lang="pl-PL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quarter" idx="10"/>
          </p:nvPr>
        </p:nvSpPr>
        <p:spPr>
          <a:xfrm>
            <a:off x="251520" y="980728"/>
            <a:ext cx="4248472" cy="2160240"/>
          </a:xfrm>
        </p:spPr>
        <p:txBody>
          <a:bodyPr>
            <a:normAutofit/>
          </a:bodyPr>
          <a:lstStyle/>
          <a:p>
            <a:endParaRPr lang="pl-PL" b="1" dirty="0" smtClean="0"/>
          </a:p>
          <a:p>
            <a:r>
              <a:rPr lang="pl-PL" b="1" dirty="0" smtClean="0"/>
              <a:t>Przygotowanie kodów potrzebnych do aktywacji klucza</a:t>
            </a:r>
          </a:p>
          <a:p>
            <a:pPr>
              <a:buFont typeface="+mj-lt"/>
              <a:buAutoNum type="arabicPeriod"/>
            </a:pPr>
            <a:r>
              <a:rPr lang="pl-PL" dirty="0" smtClean="0"/>
              <a:t>uruchomienie programu AsServiceLicense.exe</a:t>
            </a:r>
          </a:p>
          <a:p>
            <a:pPr>
              <a:buFont typeface="+mj-lt"/>
              <a:buAutoNum type="arabicPeriod"/>
            </a:pPr>
            <a:r>
              <a:rPr lang="pl-PL" dirty="0" smtClean="0"/>
              <a:t>skopiowanie kodów do schowka – Kopiuj kody</a:t>
            </a:r>
          </a:p>
          <a:p>
            <a:pPr>
              <a:buFont typeface="+mj-lt"/>
              <a:buAutoNum type="arabicPeriod"/>
            </a:pPr>
            <a:r>
              <a:rPr lang="pl-PL" dirty="0" smtClean="0"/>
              <a:t>przesłanie (email) kodów do firmy ASKOM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pl-PL" dirty="0" smtClean="0"/>
              <a:t>2013-05-17</a:t>
            </a:r>
            <a:endParaRPr lang="pl-PL" dirty="0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15816" y="2420888"/>
            <a:ext cx="5751898" cy="3816424"/>
          </a:xfrm>
          <a:prstGeom prst="rect">
            <a:avLst/>
          </a:prstGeom>
          <a:ln w="19050">
            <a:solidFill>
              <a:schemeClr val="tx2">
                <a:lumMod val="60000"/>
                <a:lumOff val="4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03864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31750">
          <a:solidFill>
            <a:schemeClr val="accent3">
              <a:lumMod val="50000"/>
              <a:alpha val="80000"/>
            </a:schemeClr>
          </a:solidFill>
          <a:tailEnd type="arrow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2717</TotalTime>
  <Words>714</Words>
  <Application>Microsoft Office PowerPoint</Application>
  <PresentationFormat>Pokaz na ekranie (4:3)</PresentationFormat>
  <Paragraphs>240</Paragraphs>
  <Slides>21</Slides>
  <Notes>17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21</vt:i4>
      </vt:variant>
    </vt:vector>
  </HeadingPairs>
  <TitlesOfParts>
    <vt:vector size="22" baseType="lpstr">
      <vt:lpstr>Motyw pakietu Office</vt:lpstr>
      <vt:lpstr>  Moduł AsService – strażnik terminów przeglądów i remontów </vt:lpstr>
      <vt:lpstr>AsService – przeznaczenie modułu</vt:lpstr>
      <vt:lpstr>AsService – architektura systemu</vt:lpstr>
      <vt:lpstr>AsService – wymagania systemowe</vt:lpstr>
      <vt:lpstr>AsService – Instalacja pakietu</vt:lpstr>
      <vt:lpstr>AsService – Instalacja pakietu</vt:lpstr>
      <vt:lpstr>AsService – Instalacja pakietu</vt:lpstr>
      <vt:lpstr>AsService – Licencjonowanie</vt:lpstr>
      <vt:lpstr>AsService – Aktywacja licencji AsService</vt:lpstr>
      <vt:lpstr>AsService – Aktywacja licencji AsService</vt:lpstr>
      <vt:lpstr>AsService – Konfiguracja</vt:lpstr>
      <vt:lpstr>AsService – Urządzenia</vt:lpstr>
      <vt:lpstr>AsService – słowniki</vt:lpstr>
      <vt:lpstr>AsService – Liczniki</vt:lpstr>
      <vt:lpstr>AsService – Liczniki – charakter sygnału wejściowego</vt:lpstr>
      <vt:lpstr>AsService – Liczniki</vt:lpstr>
      <vt:lpstr>AsService – Liczniki</vt:lpstr>
      <vt:lpstr>AsService – Zestawienia</vt:lpstr>
      <vt:lpstr>AsService – Zestawienia</vt:lpstr>
      <vt:lpstr>AsService – Zestawienia</vt:lpstr>
      <vt:lpstr>Dziękuję za uwagę</vt:lpstr>
    </vt:vector>
  </TitlesOfParts>
  <Company>Askom Sp. z o.o.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Slajd 1</dc:title>
  <dc:creator>BPi</dc:creator>
  <cp:lastModifiedBy>Marian Morański</cp:lastModifiedBy>
  <cp:revision>580</cp:revision>
  <dcterms:created xsi:type="dcterms:W3CDTF">2009-09-16T14:12:54Z</dcterms:created>
  <dcterms:modified xsi:type="dcterms:W3CDTF">2013-05-14T09:46:34Z</dcterms:modified>
</cp:coreProperties>
</file>