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320" r:id="rId3"/>
    <p:sldId id="281" r:id="rId4"/>
    <p:sldId id="325" r:id="rId5"/>
    <p:sldId id="328" r:id="rId6"/>
    <p:sldId id="329" r:id="rId7"/>
    <p:sldId id="326" r:id="rId8"/>
    <p:sldId id="327" r:id="rId9"/>
    <p:sldId id="308" r:id="rId10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4B74"/>
    <a:srgbClr val="272F31"/>
    <a:srgbClr val="2A363E"/>
    <a:srgbClr val="25292C"/>
    <a:srgbClr val="FDD318"/>
    <a:srgbClr val="1F517B"/>
    <a:srgbClr val="215579"/>
    <a:srgbClr val="424A4D"/>
    <a:srgbClr val="283A40"/>
    <a:srgbClr val="303A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89" autoAdjust="0"/>
  </p:normalViewPr>
  <p:slideViewPr>
    <p:cSldViewPr>
      <p:cViewPr>
        <p:scale>
          <a:sx n="100" d="100"/>
          <a:sy n="100" d="100"/>
        </p:scale>
        <p:origin x="-946" y="-1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F6982E-F1A2-4C18-8E8A-87707FDD6052}" type="datetimeFigureOut">
              <a:rPr lang="pl-PL" smtClean="0"/>
              <a:pPr/>
              <a:t>2013-05-14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D68787-226D-4592-99DF-13597F90C21E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79141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Slajd tytułowy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68787-226D-4592-99DF-13597F90C21E}" type="slidenum">
              <a:rPr lang="pl-PL" smtClean="0"/>
              <a:pPr/>
              <a:t>1</a:t>
            </a:fld>
            <a:endParaRPr lang="pl-P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68787-226D-4592-99DF-13597F90C21E}" type="slidenum">
              <a:rPr lang="pl-PL" smtClean="0"/>
              <a:pPr/>
              <a:t>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058467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68787-226D-4592-99DF-13597F90C21E}" type="slidenum">
              <a:rPr lang="pl-PL" smtClean="0"/>
              <a:pPr/>
              <a:t>3</a:t>
            </a:fld>
            <a:endParaRPr lang="pl-PL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68787-226D-4592-99DF-13597F90C21E}" type="slidenum">
              <a:rPr lang="pl-PL" smtClean="0"/>
              <a:pPr/>
              <a:t>4</a:t>
            </a:fld>
            <a:endParaRPr lang="pl-PL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68787-226D-4592-99DF-13597F90C21E}" type="slidenum">
              <a:rPr lang="pl-PL" smtClean="0"/>
              <a:pPr/>
              <a:t>5</a:t>
            </a:fld>
            <a:endParaRPr lang="pl-PL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68787-226D-4592-99DF-13597F90C21E}" type="slidenum">
              <a:rPr lang="pl-PL" smtClean="0"/>
              <a:pPr/>
              <a:t>6</a:t>
            </a:fld>
            <a:endParaRPr lang="pl-PL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68787-226D-4592-99DF-13597F90C21E}" type="slidenum">
              <a:rPr lang="pl-PL" smtClean="0"/>
              <a:pPr/>
              <a:t>7</a:t>
            </a:fld>
            <a:endParaRPr lang="pl-PL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68787-226D-4592-99DF-13597F90C21E}" type="slidenum">
              <a:rPr lang="pl-PL" smtClean="0"/>
              <a:pPr/>
              <a:t>8</a:t>
            </a:fld>
            <a:endParaRPr lang="pl-PL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68787-226D-4592-99DF-13597F90C21E}" type="slidenum">
              <a:rPr lang="pl-PL" smtClean="0"/>
              <a:pPr/>
              <a:t>9</a:t>
            </a:fld>
            <a:endParaRPr 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Obraz 18" descr="Obrazek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1556792"/>
            <a:ext cx="9144000" cy="3307087"/>
          </a:xfrm>
          <a:prstGeom prst="rect">
            <a:avLst/>
          </a:prstGeom>
        </p:spPr>
      </p:pic>
      <p:pic>
        <p:nvPicPr>
          <p:cNvPr id="20" name="Obraz 19" descr="kule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02556" y="284981"/>
            <a:ext cx="8441444" cy="6858881"/>
          </a:xfrm>
          <a:prstGeom prst="rect">
            <a:avLst/>
          </a:prstGeom>
        </p:spPr>
      </p:pic>
      <p:sp>
        <p:nvSpPr>
          <p:cNvPr id="16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179512" y="4869160"/>
            <a:ext cx="8784976" cy="642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ts val="23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wpisać tytuł prezentacji</a:t>
            </a:r>
            <a:endParaRPr lang="pl-PL" dirty="0"/>
          </a:p>
        </p:txBody>
      </p:sp>
      <p:sp>
        <p:nvSpPr>
          <p:cNvPr id="17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1520" y="6448251"/>
            <a:ext cx="946448" cy="365125"/>
          </a:xfrm>
        </p:spPr>
        <p:txBody>
          <a:bodyPr/>
          <a:lstStyle/>
          <a:p>
            <a:fld id="{FF2F4BD7-23D3-44AC-BC7E-A1E1CFD9B6D1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18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320" y="6448251"/>
            <a:ext cx="1563086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9" name="Obraz 8" descr="ASKOM_0_153_153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  <p:pic>
        <p:nvPicPr>
          <p:cNvPr id="22" name="Obraz 21" descr="logo_asixevo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516216" y="404664"/>
            <a:ext cx="2066549" cy="8778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ix_med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5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3EC50CFA-5048-4D9A-948F-F55539D2A9D7}" type="datetime1">
              <a:rPr lang="pl-PL" smtClean="0"/>
              <a:pPr/>
              <a:t>2013-05-14</a:t>
            </a:fld>
            <a:endParaRPr lang="pl-PL" dirty="0"/>
          </a:p>
        </p:txBody>
      </p:sp>
      <p:sp>
        <p:nvSpPr>
          <p:cNvPr id="16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medal2_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87624" y="4482220"/>
            <a:ext cx="952500" cy="914400"/>
          </a:xfrm>
          <a:prstGeom prst="rect">
            <a:avLst/>
          </a:prstGeom>
        </p:spPr>
      </p:pic>
      <p:pic>
        <p:nvPicPr>
          <p:cNvPr id="21" name="Obraz 20" descr="medal1_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915816" y="4482220"/>
            <a:ext cx="928694" cy="910120"/>
          </a:xfrm>
          <a:prstGeom prst="rect">
            <a:avLst/>
          </a:prstGeom>
        </p:spPr>
      </p:pic>
      <p:pic>
        <p:nvPicPr>
          <p:cNvPr id="22" name="Obraz 21" descr="asix_medal_2_b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4604224" y="4437112"/>
            <a:ext cx="1047896" cy="981212"/>
          </a:xfrm>
          <a:prstGeom prst="rect">
            <a:avLst/>
          </a:prstGeom>
        </p:spPr>
      </p:pic>
      <p:sp>
        <p:nvSpPr>
          <p:cNvPr id="23" name="pole tekstowe 22"/>
          <p:cNvSpPr txBox="1"/>
          <p:nvPr userDrawn="1"/>
        </p:nvSpPr>
        <p:spPr>
          <a:xfrm>
            <a:off x="1115616" y="5418324"/>
            <a:ext cx="19288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 smtClean="0"/>
              <a:t>Nagroda Międzynarodowych Targów SOFTARG '95 </a:t>
            </a:r>
          </a:p>
          <a:p>
            <a:r>
              <a:rPr lang="pl-PL" sz="1000" dirty="0" smtClean="0"/>
              <a:t>w Katowicach</a:t>
            </a:r>
          </a:p>
        </p:txBody>
      </p:sp>
      <p:sp>
        <p:nvSpPr>
          <p:cNvPr id="24" name="pole tekstowe 23"/>
          <p:cNvSpPr txBox="1"/>
          <p:nvPr userDrawn="1"/>
        </p:nvSpPr>
        <p:spPr>
          <a:xfrm>
            <a:off x="2699792" y="5418324"/>
            <a:ext cx="19288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 smtClean="0"/>
              <a:t>Złoty medal Międzynarodowych Targów AUTOMATICON '98 </a:t>
            </a:r>
          </a:p>
          <a:p>
            <a:r>
              <a:rPr lang="pl-PL" sz="1000" dirty="0" smtClean="0"/>
              <a:t>w Warszawie</a:t>
            </a:r>
          </a:p>
        </p:txBody>
      </p:sp>
      <p:sp>
        <p:nvSpPr>
          <p:cNvPr id="25" name="pole tekstowe 24"/>
          <p:cNvSpPr txBox="1"/>
          <p:nvPr userDrawn="1"/>
        </p:nvSpPr>
        <p:spPr>
          <a:xfrm>
            <a:off x="4572000" y="5418324"/>
            <a:ext cx="19288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 smtClean="0"/>
              <a:t>Złoty medal Międzynarodowych Targów AUTOMATICON 2005 </a:t>
            </a:r>
          </a:p>
          <a:p>
            <a:r>
              <a:rPr lang="pl-PL" sz="1000" dirty="0" smtClean="0"/>
              <a:t>w Warszawie</a:t>
            </a:r>
          </a:p>
        </p:txBody>
      </p:sp>
      <p:sp>
        <p:nvSpPr>
          <p:cNvPr id="26" name="Symbol zastępczy tytułu pionowego 2"/>
          <p:cNvSpPr>
            <a:spLocks noGrp="1"/>
          </p:cNvSpPr>
          <p:nvPr>
            <p:ph type="body" orient="vert" idx="1" hasCustomPrompt="1"/>
          </p:nvPr>
        </p:nvSpPr>
        <p:spPr>
          <a:xfrm>
            <a:off x="971600" y="1268760"/>
            <a:ext cx="7272808" cy="4714527"/>
          </a:xfrm>
        </p:spPr>
        <p:txBody>
          <a:bodyPr vert="horz"/>
          <a:lstStyle>
            <a:lvl1pPr>
              <a:defRPr/>
            </a:lvl1pPr>
          </a:lstStyle>
          <a:p>
            <a:pPr lvl="0"/>
            <a:r>
              <a:rPr lang="pl-PL" dirty="0" smtClean="0"/>
              <a:t>Kliknij, aby dodać tekst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pic>
        <p:nvPicPr>
          <p:cNvPr id="1026" name="Picture 2" descr="S:\ASKOM\dokumentacja_ASIX\PREZENTACJE_SZABLONY\ASIX_7_szablon_prezentacji\grafika\FROST&amp;SULLIVAN.jp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31703" y="4482220"/>
            <a:ext cx="964633" cy="914400"/>
          </a:xfrm>
          <a:prstGeom prst="rect">
            <a:avLst/>
          </a:prstGeom>
          <a:noFill/>
        </p:spPr>
      </p:pic>
      <p:sp>
        <p:nvSpPr>
          <p:cNvPr id="27" name="pole tekstowe 26"/>
          <p:cNvSpPr txBox="1"/>
          <p:nvPr userDrawn="1"/>
        </p:nvSpPr>
        <p:spPr>
          <a:xfrm>
            <a:off x="6459598" y="5418324"/>
            <a:ext cx="19288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2010 Price Performance Value Leadership Award</a:t>
            </a:r>
          </a:p>
          <a:p>
            <a:r>
              <a:rPr lang="en-US" sz="1000" dirty="0" err="1" smtClean="0"/>
              <a:t>przyznana</a:t>
            </a:r>
            <a:r>
              <a:rPr lang="en-US" sz="1000" dirty="0" smtClean="0"/>
              <a:t> </a:t>
            </a:r>
            <a:r>
              <a:rPr lang="en-US" sz="1000" dirty="0" err="1" smtClean="0"/>
              <a:t>przez</a:t>
            </a:r>
            <a:r>
              <a:rPr lang="en-US" sz="1000" dirty="0" smtClean="0"/>
              <a:t> Frost &amp; Sullivan</a:t>
            </a:r>
            <a:endParaRPr lang="en-US" sz="1000" dirty="0"/>
          </a:p>
        </p:txBody>
      </p:sp>
      <p:sp>
        <p:nvSpPr>
          <p:cNvPr id="28" name="Prostokąt 27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30" name="Łącznik prosty 29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Obraz 30" descr="ASKOM_0_153_153.pn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emat_struktury_system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9" name="Prostokąt 8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11" name="Łącznik prosty 1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ix_grafika_ogól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Obraz 21" descr="asix_ogólnie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693804" y="2643182"/>
            <a:ext cx="5450195" cy="4214818"/>
          </a:xfrm>
          <a:prstGeom prst="rect">
            <a:avLst/>
          </a:prstGeom>
        </p:spPr>
      </p:pic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500034" y="1268760"/>
            <a:ext cx="4643438" cy="4660553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5454242E-79A5-44E5-8F4F-6C553527794E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1" name="Łącznik prosty 2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Obraz 24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zentacja_wybranego_modułu_asix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AE789EF0-8EAE-4524-8155-89CF82CBDD34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2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500034" y="1928802"/>
            <a:ext cx="3143272" cy="4000511"/>
          </a:xfrm>
        </p:spPr>
        <p:txBody>
          <a:bodyPr>
            <a:normAutofit/>
          </a:bodyPr>
          <a:lstStyle>
            <a:lvl1pPr>
              <a:buNone/>
              <a:defRPr sz="1400"/>
            </a:lvl1pPr>
          </a:lstStyle>
          <a:p>
            <a:pPr lvl="0"/>
            <a:r>
              <a:rPr lang="pl-PL" dirty="0" smtClean="0"/>
              <a:t>Kliknij, aby wpisać tekst</a:t>
            </a:r>
          </a:p>
        </p:txBody>
      </p:sp>
      <p:sp>
        <p:nvSpPr>
          <p:cNvPr id="19" name="Prostokąt 18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0" name="Łącznik prosty 19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Obraz 26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_spożywczy_herb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C9D7ED13-9CE2-4EA7-B643-67C0E8F0C7CE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dirty="0" smtClean="0"/>
              <a:t>, Warsztaty IPA 2013</a:t>
            </a:r>
            <a:endParaRPr lang="pl-PL" dirty="0"/>
          </a:p>
        </p:txBody>
      </p:sp>
      <p:pic>
        <p:nvPicPr>
          <p:cNvPr id="30" name="Obraz 29" descr="PRZEMYSŁ_HERBACIANY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83968" y="2276872"/>
            <a:ext cx="4608512" cy="3663910"/>
          </a:xfrm>
          <a:prstGeom prst="rect">
            <a:avLst/>
          </a:prstGeom>
        </p:spPr>
      </p:pic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1" name="Łącznik prosty 2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Obraz 21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ferencje_spożywcz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pic>
        <p:nvPicPr>
          <p:cNvPr id="22" name="Obraz 21" descr="ref_spozywczy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29124" y="2285992"/>
            <a:ext cx="4352553" cy="3529591"/>
          </a:xfrm>
          <a:prstGeom prst="rect">
            <a:avLst/>
          </a:prstGeom>
        </p:spPr>
      </p:pic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F2CF1045-9910-483C-9A21-D6621E0DB343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1" name="Łącznik prosty 2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Obraz 24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_celuloz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594DD390-CB57-43B7-A11B-E00ED044638A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pl-PL" sz="1200" i="1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referencje_chemiczny_celulozowy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29124" y="2428868"/>
            <a:ext cx="4306833" cy="3392431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_energetyka_ogól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36180D6D-C8C3-438E-893C-1CAB59B75AD8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referencje_energetyk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29124" y="2357430"/>
            <a:ext cx="4370841" cy="3493015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energetyka_elektrown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0E6033D0-97FC-48A0-8DCB-443F846979FC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referencje_energetyka_2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4810" y="2285992"/>
            <a:ext cx="4837186" cy="3593599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energetyka_el_wod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9AE6C6B4-E714-4282-B0E8-298B1483760E}" type="datetime1">
              <a:rPr lang="pl-PL" smtClean="0"/>
              <a:pPr/>
              <a:t>2013-05-14</a:t>
            </a:fld>
            <a:endParaRPr lang="pl-PL" dirty="0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referencje_energetyka_el_wodne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29124" y="2428868"/>
            <a:ext cx="4407417" cy="3483871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six_C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rostokąt 11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1520" y="260648"/>
            <a:ext cx="8712968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77800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251520" y="1268760"/>
            <a:ext cx="6048672" cy="4660553"/>
          </a:xfrm>
        </p:spPr>
        <p:txBody>
          <a:bodyPr>
            <a:normAutofit/>
          </a:bodyPr>
          <a:lstStyle>
            <a:lvl1pPr>
              <a:buNone/>
              <a:defRPr sz="1400"/>
            </a:lvl1pPr>
          </a:lstStyle>
          <a:p>
            <a:pPr lvl="0"/>
            <a:r>
              <a:rPr lang="pl-PL" dirty="0" smtClean="0"/>
              <a:t>Kliknij, aby wpisać tekst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7F06D107-2CBC-4B46-B673-0BA93F1AEBD7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3075" name="Picture 3" descr="S:\ASKOM\dokumentacja_ASIX\PREZENTACJE_SZABLONY\ASIX_7_szablon_prezentacji\grafika\cd_AsixEvo7_transparentnt_tł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9540" y="1988840"/>
            <a:ext cx="2894460" cy="3097185"/>
          </a:xfrm>
          <a:prstGeom prst="rect">
            <a:avLst/>
          </a:prstGeom>
          <a:noFill/>
        </p:spPr>
      </p:pic>
      <p:cxnSp>
        <p:nvCxnSpPr>
          <p:cNvPr id="21" name="Łącznik prosty 2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Obraz 21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energetyka_rozdzielnie_napięc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BAC76101-3B9B-4462-A42A-1291EE5D0E6A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referencje_energetyka_rozdzielnie_napięci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29124" y="2428868"/>
            <a:ext cx="4398273" cy="3474727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energetyka_emisja_spal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06F466C6-F076-4CBD-9ED2-9E18CDE6FEB7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referencje_energetyka_emisja_spalin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4810" y="2357430"/>
            <a:ext cx="4608585" cy="3602743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monitoring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129E927E-CE97-454B-8BA3-AE2E8F0C2B98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referencje_monitoring2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29124" y="2428868"/>
            <a:ext cx="4361697" cy="3364999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budynki inteligent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7B486ACE-2D02-4E3F-B8A3-15CB1956C886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referencje_budynki_inteligentne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357686" y="2357430"/>
            <a:ext cx="4370841" cy="3511303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MES_LI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9376A53D-CE8C-4C2F-B75E-87A21277817D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referencje_MES_LIMS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357686" y="2357430"/>
            <a:ext cx="4508001" cy="3474727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linia produkcyj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FE66710A-FE74-4E5B-8673-FF3556774B80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referencje_zarzadzanie_produkcj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86248" y="2428868"/>
            <a:ext cx="4526289" cy="3456439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_zakład_pro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6C61F3C5-6485-4BDF-B6C5-12B74FEFFED2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referencje_MES_zakład_prod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4810" y="2357430"/>
            <a:ext cx="4791466" cy="3520447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dkład_ogólnego_zastosowan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2AB1C02A-F789-4FE3-86F8-6F66150BD10D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MES_ilustracja_ogóln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071934" y="2214554"/>
            <a:ext cx="4901194" cy="3666752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is systemów referencyjny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428596" y="1928802"/>
            <a:ext cx="72152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1D9499B5-C80F-4411-A65A-8A900CB121F9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5" name="Łącznik prosty 24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Obraz 25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ystem referencyjn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1520" y="928670"/>
            <a:ext cx="88924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428596" y="1928802"/>
            <a:ext cx="7215238" cy="4000511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F4CFFCFB-A6D3-4BA6-A61F-3197B0DAE780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18" name="pole tekstowe 17"/>
          <p:cNvSpPr txBox="1"/>
          <p:nvPr userDrawn="1"/>
        </p:nvSpPr>
        <p:spPr>
          <a:xfrm>
            <a:off x="2000232" y="500042"/>
            <a:ext cx="121444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0" i="1" baseline="0" dirty="0" smtClean="0">
                <a:solidFill>
                  <a:srgbClr val="525552"/>
                </a:solidFill>
                <a:latin typeface="Calibri" pitchFamily="34" charset="0"/>
              </a:rPr>
              <a:t>Referencje</a:t>
            </a:r>
          </a:p>
          <a:p>
            <a:endParaRPr lang="pl-PL" dirty="0"/>
          </a:p>
        </p:txBody>
      </p:sp>
      <p:cxnSp>
        <p:nvCxnSpPr>
          <p:cNvPr id="21" name="Łącznik prosty 20"/>
          <p:cNvCxnSpPr/>
          <p:nvPr userDrawn="1"/>
        </p:nvCxnSpPr>
        <p:spPr>
          <a:xfrm>
            <a:off x="251520" y="1556792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Obraz 26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  <p:sp>
        <p:nvSpPr>
          <p:cNvPr id="9" name="Prostokąt 8"/>
          <p:cNvSpPr/>
          <p:nvPr userDrawn="1"/>
        </p:nvSpPr>
        <p:spPr>
          <a:xfrm>
            <a:off x="0" y="908720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_wyróżniony_i_piramida_automaty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3600"/>
          </a:xfrm>
        </p:spPr>
        <p:txBody>
          <a:bodyPr/>
          <a:lstStyle/>
          <a:p>
            <a:fld id="{251F12AD-00FC-42A3-89BE-A54328D767E9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17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18" name="Symbol zastępczy obrazu 19"/>
          <p:cNvSpPr>
            <a:spLocks noGrp="1"/>
          </p:cNvSpPr>
          <p:nvPr>
            <p:ph type="pic" sz="quarter" idx="12" hasCustomPrompt="1"/>
          </p:nvPr>
        </p:nvSpPr>
        <p:spPr>
          <a:xfrm>
            <a:off x="1928794" y="2571744"/>
            <a:ext cx="4910400" cy="3639600"/>
          </a:xfrm>
        </p:spPr>
        <p:txBody>
          <a:bodyPr/>
          <a:lstStyle>
            <a:lvl1pPr>
              <a:buNone/>
              <a:defRPr baseline="0"/>
            </a:lvl1pPr>
          </a:lstStyle>
          <a:p>
            <a:r>
              <a:rPr lang="pl-PL" dirty="0" smtClean="0"/>
              <a:t>Kliknij na ikonę, aby dodać rysunek piramidy automatyki i zarządzania produkcją</a:t>
            </a:r>
            <a:endParaRPr lang="pl-PL" dirty="0"/>
          </a:p>
        </p:txBody>
      </p:sp>
      <p:sp>
        <p:nvSpPr>
          <p:cNvPr id="19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22" name="Obraz 21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  <p:cxnSp>
        <p:nvCxnSpPr>
          <p:cNvPr id="23" name="Łącznik prosty 22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ystem referencyjny- zdjęcia ma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1520" y="928670"/>
            <a:ext cx="88924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EC3EDFB8-40D9-47D1-9D60-BF6192518274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18" name="pole tekstowe 17"/>
          <p:cNvSpPr txBox="1"/>
          <p:nvPr userDrawn="1"/>
        </p:nvSpPr>
        <p:spPr>
          <a:xfrm>
            <a:off x="2000232" y="500042"/>
            <a:ext cx="121444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0" i="1" baseline="0" dirty="0" smtClean="0">
                <a:solidFill>
                  <a:srgbClr val="525552"/>
                </a:solidFill>
                <a:latin typeface="Calibri" pitchFamily="34" charset="0"/>
              </a:rPr>
              <a:t>Referencje</a:t>
            </a:r>
          </a:p>
          <a:p>
            <a:endParaRPr lang="pl-PL" dirty="0"/>
          </a:p>
        </p:txBody>
      </p:sp>
      <p:sp>
        <p:nvSpPr>
          <p:cNvPr id="20" name="Prostokąt 19"/>
          <p:cNvSpPr/>
          <p:nvPr userDrawn="1"/>
        </p:nvSpPr>
        <p:spPr>
          <a:xfrm>
            <a:off x="285720" y="1785927"/>
            <a:ext cx="2850376" cy="2171715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177800" dist="38100" dir="8100000" sx="102000" sy="102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1" name="Symbol zastępczy obrazu 37"/>
          <p:cNvSpPr>
            <a:spLocks noGrp="1"/>
          </p:cNvSpPr>
          <p:nvPr>
            <p:ph type="pic" sz="quarter" idx="18" hasCustomPrompt="1"/>
          </p:nvPr>
        </p:nvSpPr>
        <p:spPr>
          <a:xfrm>
            <a:off x="357158" y="1857364"/>
            <a:ext cx="2701800" cy="2034900"/>
          </a:xfr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pl-PL" dirty="0" smtClean="0"/>
              <a:t>Kliknij na ikonę, aby wstawić zdjęcie maski.</a:t>
            </a:r>
            <a:endParaRPr lang="pl-PL" dirty="0"/>
          </a:p>
        </p:txBody>
      </p:sp>
      <p:sp>
        <p:nvSpPr>
          <p:cNvPr id="22" name="Prostokąt 21"/>
          <p:cNvSpPr>
            <a:spLocks noChangeAspect="1"/>
          </p:cNvSpPr>
          <p:nvPr userDrawn="1"/>
        </p:nvSpPr>
        <p:spPr>
          <a:xfrm>
            <a:off x="3143240" y="2428868"/>
            <a:ext cx="2850376" cy="206312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177800" dist="38100" dir="8100000" sx="102000" sy="102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5" name="Symbol zastępczy obrazu 37"/>
          <p:cNvSpPr>
            <a:spLocks noGrp="1" noChangeAspect="1"/>
          </p:cNvSpPr>
          <p:nvPr>
            <p:ph type="pic" sz="quarter" idx="19" hasCustomPrompt="1"/>
          </p:nvPr>
        </p:nvSpPr>
        <p:spPr>
          <a:xfrm>
            <a:off x="3214678" y="2500306"/>
            <a:ext cx="2701800" cy="1933155"/>
          </a:xfr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pl-PL" dirty="0" smtClean="0"/>
              <a:t>Kliknij na ikonę, aby wstawić zdjęcie maski.</a:t>
            </a:r>
            <a:endParaRPr lang="pl-PL" dirty="0"/>
          </a:p>
        </p:txBody>
      </p:sp>
      <p:sp>
        <p:nvSpPr>
          <p:cNvPr id="26" name="Prostokąt 25"/>
          <p:cNvSpPr>
            <a:spLocks noChangeAspect="1"/>
          </p:cNvSpPr>
          <p:nvPr userDrawn="1"/>
        </p:nvSpPr>
        <p:spPr>
          <a:xfrm>
            <a:off x="6000760" y="3571876"/>
            <a:ext cx="2850376" cy="206312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177800" dist="38100" dir="8100000" sx="102000" sy="102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7" name="Symbol zastępczy obrazu 37"/>
          <p:cNvSpPr>
            <a:spLocks noGrp="1" noChangeAspect="1"/>
          </p:cNvSpPr>
          <p:nvPr>
            <p:ph type="pic" sz="quarter" idx="20" hasCustomPrompt="1"/>
          </p:nvPr>
        </p:nvSpPr>
        <p:spPr>
          <a:xfrm>
            <a:off x="6072198" y="3643314"/>
            <a:ext cx="2701800" cy="1933155"/>
          </a:xfr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pl-PL" dirty="0" smtClean="0"/>
              <a:t>Kliknij na ikonę, aby wstawić zdjęcie maski.</a:t>
            </a:r>
            <a:endParaRPr lang="pl-PL" dirty="0"/>
          </a:p>
        </p:txBody>
      </p:sp>
      <p:cxnSp>
        <p:nvCxnSpPr>
          <p:cNvPr id="29" name="Łącznik prosty 28"/>
          <p:cNvCxnSpPr/>
          <p:nvPr userDrawn="1"/>
        </p:nvCxnSpPr>
        <p:spPr>
          <a:xfrm>
            <a:off x="251520" y="1556792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Obraz 32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  <p:sp>
        <p:nvSpPr>
          <p:cNvPr id="14" name="Prostokąt 13"/>
          <p:cNvSpPr/>
          <p:nvPr userDrawn="1"/>
        </p:nvSpPr>
        <p:spPr>
          <a:xfrm>
            <a:off x="0" y="910430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a Pols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4A7A0AFC-CE69-4038-ACE7-7976FFE5DF03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8" name="Obraz 27" descr="mapa_polsk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500298" y="1785926"/>
            <a:ext cx="5429288" cy="4386817"/>
          </a:xfrm>
          <a:prstGeom prst="rect">
            <a:avLst/>
          </a:prstGeom>
        </p:spPr>
      </p:pic>
      <p:sp>
        <p:nvSpPr>
          <p:cNvPr id="19" name="Prostokąt 18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2" name="Łącznik prosty 21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Obraz 24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a Polski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1A87DDA6-3915-445D-BD93-E2C7E5E74C65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mapa_polsk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14348" y="1928802"/>
            <a:ext cx="5429288" cy="4386817"/>
          </a:xfrm>
          <a:prstGeom prst="rect">
            <a:avLst/>
          </a:prstGeom>
        </p:spPr>
      </p:pic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5" name="Łącznik prosty 24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Obraz 25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38068B31-3176-4D52-AF4A-7EC266C5C3E7}" type="datetime1">
              <a:rPr lang="pl-PL" smtClean="0"/>
              <a:pPr/>
              <a:t>2013-05-14</a:t>
            </a:fld>
            <a:endParaRPr lang="pl-PL" dirty="0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19" name="Prostokąt 18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2" name="Łącznik prosty 21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Obraz 24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m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D559336B-577E-4467-9553-CAADC0921AC0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17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19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0" name="Symbol zastępczy tytułu pionowego 2"/>
          <p:cNvSpPr>
            <a:spLocks noGrp="1"/>
          </p:cNvSpPr>
          <p:nvPr>
            <p:ph type="body" orient="vert" idx="1" hasCustomPrompt="1"/>
          </p:nvPr>
        </p:nvSpPr>
        <p:spPr>
          <a:xfrm>
            <a:off x="251520" y="1196752"/>
            <a:ext cx="8712968" cy="4929411"/>
          </a:xfrm>
        </p:spPr>
        <p:txBody>
          <a:bodyPr vert="horz">
            <a:normAutofit/>
          </a:bodyPr>
          <a:lstStyle>
            <a:lvl1pPr>
              <a:buFont typeface="Arial" pitchFamily="34" charset="0"/>
              <a:buNone/>
              <a:defRPr sz="1400"/>
            </a:lvl1pPr>
          </a:lstStyle>
          <a:p>
            <a:pPr lvl="0"/>
            <a:r>
              <a:rPr lang="pl-PL" dirty="0" smtClean="0"/>
              <a:t>Kliknij, aby dodać tekst</a:t>
            </a:r>
          </a:p>
        </p:txBody>
      </p:sp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2" name="Łącznik prosty 21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Obraz 23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+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9"/>
          <p:cNvSpPr/>
          <p:nvPr userDrawn="1"/>
        </p:nvSpPr>
        <p:spPr>
          <a:xfrm>
            <a:off x="5929322" y="2214554"/>
            <a:ext cx="3000396" cy="2286016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177800" dist="38100" dir="8100000" sx="102000" sy="102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6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7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740A926F-FD43-4227-8C3E-8D3348F13753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18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19" name="Symbol zastępczy obrazu 19"/>
          <p:cNvSpPr>
            <a:spLocks noGrp="1"/>
          </p:cNvSpPr>
          <p:nvPr>
            <p:ph type="pic" sz="quarter" idx="12" hasCustomPrompt="1"/>
          </p:nvPr>
        </p:nvSpPr>
        <p:spPr>
          <a:xfrm>
            <a:off x="6001200" y="2286000"/>
            <a:ext cx="2858400" cy="2142000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</a:lstStyle>
          <a:p>
            <a:r>
              <a:rPr lang="pl-PL" dirty="0" smtClean="0"/>
              <a:t>Kliknij na ikonę, aby wstawić zdjęcie. Tym sposobem zdjęcie zostanie automatycznie przycięte do wielkości niniejszego okna.</a:t>
            </a:r>
          </a:p>
        </p:txBody>
      </p:sp>
      <p:sp>
        <p:nvSpPr>
          <p:cNvPr id="23" name="Prostokąt 22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4" name="Łącznik prosty 23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Obraz 24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 wstawiania ramki ze zdjęciem o zmiennych rozmiara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7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8E5FEAF6-2F1A-4785-9B4D-24ABB9B0CC7A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18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2" name="Prostokąt 21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3" name="Łącznik prosty 22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Obraz 26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ypunktow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5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387B9667-4B42-497D-8754-BD21A04E4B78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16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7" name="Symbol zastępczy tytułu pionowego 2"/>
          <p:cNvSpPr>
            <a:spLocks noGrp="1"/>
          </p:cNvSpPr>
          <p:nvPr>
            <p:ph type="body" orient="vert" idx="1" hasCustomPrompt="1"/>
          </p:nvPr>
        </p:nvSpPr>
        <p:spPr>
          <a:xfrm>
            <a:off x="251520" y="1268760"/>
            <a:ext cx="8712968" cy="4857403"/>
          </a:xfrm>
        </p:spPr>
        <p:txBody>
          <a:bodyPr vert="horz"/>
          <a:lstStyle>
            <a:lvl1pPr>
              <a:defRPr/>
            </a:lvl1pPr>
          </a:lstStyle>
          <a:p>
            <a:pPr lvl="0"/>
            <a:r>
              <a:rPr lang="pl-PL" dirty="0" smtClean="0"/>
              <a:t>Kliknij, aby dodać tekst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1" name="Łącznik prosty 2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Obraz 21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74DC6297-75D3-4AE7-87E7-BF3CA3598BA7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18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1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2" name="Prostokąt 21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3" name="Łącznik prosty 22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Obraz 23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 wyk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5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13311CE7-197F-4407-8EF5-F3892B76C712}" type="datetime1">
              <a:rPr lang="pl-PL" smtClean="0"/>
              <a:pPr/>
              <a:t>2013-05-14</a:t>
            </a:fld>
            <a:endParaRPr lang="pl-PL" dirty="0"/>
          </a:p>
        </p:txBody>
      </p:sp>
      <p:sp>
        <p:nvSpPr>
          <p:cNvPr id="16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1" name="Łącznik prosty 2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Obraz 21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dirty="0" smtClean="0"/>
              <a:t>Kliknij, aby edytować </a:t>
            </a:r>
            <a:r>
              <a:rPr lang="pl-PL" dirty="0" err="1" smtClean="0"/>
              <a:t>styl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9464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i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C9FF23-1318-4EC4-9153-F2A903F04423}" type="datetime1">
              <a:rPr lang="pl-PL" smtClean="0"/>
              <a:pPr/>
              <a:t>2013-05-14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1098000" y="6356350"/>
            <a:ext cx="15841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i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A0A35-2D3F-462D-A52D-7EB7C0242FF2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92" r:id="rId2"/>
    <p:sldLayoutId id="2147483651" r:id="rId3"/>
    <p:sldLayoutId id="2147483682" r:id="rId4"/>
    <p:sldLayoutId id="2147483652" r:id="rId5"/>
    <p:sldLayoutId id="2147483683" r:id="rId6"/>
    <p:sldLayoutId id="2147483650" r:id="rId7"/>
    <p:sldLayoutId id="2147483653" r:id="rId8"/>
    <p:sldLayoutId id="2147483654" r:id="rId9"/>
    <p:sldLayoutId id="2147483691" r:id="rId10"/>
    <p:sldLayoutId id="2147483655" r:id="rId11"/>
    <p:sldLayoutId id="2147483674" r:id="rId12"/>
    <p:sldLayoutId id="2147483676" r:id="rId13"/>
    <p:sldLayoutId id="2147483656" r:id="rId14"/>
    <p:sldLayoutId id="2147483693" r:id="rId15"/>
    <p:sldLayoutId id="2147483657" r:id="rId16"/>
    <p:sldLayoutId id="2147483658" r:id="rId17"/>
    <p:sldLayoutId id="2147483659" r:id="rId18"/>
    <p:sldLayoutId id="2147483660" r:id="rId19"/>
    <p:sldLayoutId id="2147483661" r:id="rId20"/>
    <p:sldLayoutId id="2147483662" r:id="rId21"/>
    <p:sldLayoutId id="2147483664" r:id="rId22"/>
    <p:sldLayoutId id="2147483666" r:id="rId23"/>
    <p:sldLayoutId id="2147483667" r:id="rId24"/>
    <p:sldLayoutId id="2147483669" r:id="rId25"/>
    <p:sldLayoutId id="2147483672" r:id="rId26"/>
    <p:sldLayoutId id="2147483673" r:id="rId27"/>
    <p:sldLayoutId id="2147483677" r:id="rId28"/>
    <p:sldLayoutId id="2147483678" r:id="rId29"/>
    <p:sldLayoutId id="2147483679" r:id="rId30"/>
    <p:sldLayoutId id="2147483680" r:id="rId31"/>
    <p:sldLayoutId id="2147483684" r:id="rId32"/>
    <p:sldLayoutId id="2147483681" r:id="rId33"/>
  </p:sldLayoutIdLst>
  <p:hf sldNum="0" hdr="0"/>
  <p:txStyles>
    <p:titleStyle>
      <a:lvl1pPr algn="ctr" defTabSz="914400" rtl="0" eaLnBrk="1" latinLnBrk="0" hangingPunct="1">
        <a:spcBef>
          <a:spcPct val="0"/>
        </a:spcBef>
        <a:buNone/>
        <a:defRPr sz="2400" b="1" kern="1200">
          <a:solidFill>
            <a:srgbClr val="898989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35"/>
        </a:buBlip>
        <a:defRPr sz="1800" b="0" kern="1200">
          <a:solidFill>
            <a:srgbClr val="52565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0"/>
        </a:spcBef>
        <a:buFont typeface="Arial" pitchFamily="34" charset="0"/>
        <a:buChar char="–"/>
        <a:defRPr sz="1400" kern="1200">
          <a:solidFill>
            <a:srgbClr val="52565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0"/>
        </a:spcBef>
        <a:buFont typeface="Arial" pitchFamily="34" charset="0"/>
        <a:buChar char="•"/>
        <a:defRPr sz="1400" kern="1200">
          <a:solidFill>
            <a:srgbClr val="52565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0"/>
        </a:spcBef>
        <a:buFont typeface="Arial" pitchFamily="34" charset="0"/>
        <a:buChar char="–"/>
        <a:defRPr sz="1400" kern="1200">
          <a:solidFill>
            <a:srgbClr val="52565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0"/>
        </a:spcBef>
        <a:buFont typeface="Arial" pitchFamily="34" charset="0"/>
        <a:buChar char="»"/>
        <a:defRPr sz="1400" kern="1200">
          <a:solidFill>
            <a:srgbClr val="52565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crosoft.com/en-us/download/details.aspx?id=13255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dev.mysql.com/downloads/connector/net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://npgsql.projects.pgfoundry.org/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forgenet.com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://zxingnet.codeplex.com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ytuł 1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0" dirty="0"/>
              <a:t/>
            </a:r>
            <a:br>
              <a:rPr lang="pl-PL" b="0" dirty="0"/>
            </a:br>
            <a:r>
              <a:rPr lang="pl-PL" b="0" dirty="0"/>
              <a:t> </a:t>
            </a:r>
            <a:r>
              <a:rPr lang="pl-PL" dirty="0"/>
              <a:t>Przykłady zastosowań skryptów w aplikacjach Asix.Evo </a:t>
            </a:r>
          </a:p>
        </p:txBody>
      </p:sp>
      <p:sp>
        <p:nvSpPr>
          <p:cNvPr id="15" name="Symbol zastępczy daty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9FA34-3502-458C-AFDD-9D8FD786E9A8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16" name="Symbol zastępczy stopki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 smtClean="0"/>
          </a:p>
        </p:txBody>
      </p:sp>
      <p:sp>
        <p:nvSpPr>
          <p:cNvPr id="5" name="pole tekstowe 4"/>
          <p:cNvSpPr txBox="1"/>
          <p:nvPr/>
        </p:nvSpPr>
        <p:spPr>
          <a:xfrm>
            <a:off x="251520" y="5949280"/>
            <a:ext cx="3312368" cy="292388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pl-PL" sz="1300" b="1" dirty="0" smtClean="0">
                <a:solidFill>
                  <a:srgbClr val="525552"/>
                </a:solidFill>
                <a:latin typeface="Verdana" pitchFamily="34" charset="0"/>
              </a:rPr>
              <a:t>Michał Thiele </a:t>
            </a:r>
            <a:r>
              <a:rPr lang="pl-PL" sz="1300" dirty="0" smtClean="0">
                <a:solidFill>
                  <a:srgbClr val="525552"/>
                </a:solidFill>
                <a:latin typeface="Verdana" pitchFamily="34" charset="0"/>
              </a:rPr>
              <a:t>mth@askom.com.pl</a:t>
            </a:r>
            <a:endParaRPr lang="pl-PL" sz="1300" dirty="0">
              <a:solidFill>
                <a:srgbClr val="525552"/>
              </a:solidFill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Plan prezentacji</a:t>
            </a:r>
            <a:endParaRPr lang="pl-PL" dirty="0"/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buAutoNum type="arabicPeriod"/>
            </a:pPr>
            <a:r>
              <a:rPr lang="pl-PL" sz="2000" b="1" dirty="0" smtClean="0"/>
              <a:t>Nowości w </a:t>
            </a:r>
            <a:r>
              <a:rPr lang="pl-PL" sz="2000" b="1" dirty="0" smtClean="0"/>
              <a:t>skryptach </a:t>
            </a:r>
            <a:r>
              <a:rPr lang="pl-PL" sz="2000" b="1" dirty="0" smtClean="0"/>
              <a:t>Asix.Evo</a:t>
            </a:r>
          </a:p>
          <a:p>
            <a:pPr>
              <a:buAutoNum type="arabicPeriod"/>
            </a:pPr>
            <a:endParaRPr lang="pl-PL" sz="2000" b="1" dirty="0" smtClean="0"/>
          </a:p>
          <a:p>
            <a:pPr>
              <a:buAutoNum type="arabicPeriod"/>
            </a:pPr>
            <a:r>
              <a:rPr lang="pl-PL" sz="2000" b="1" dirty="0" smtClean="0"/>
              <a:t>Porady i dobre praktyki pisania skryptów</a:t>
            </a:r>
          </a:p>
          <a:p>
            <a:pPr>
              <a:buAutoNum type="arabicPeriod"/>
            </a:pPr>
            <a:endParaRPr lang="pl-PL" sz="2000" b="1" dirty="0" smtClean="0"/>
          </a:p>
          <a:p>
            <a:pPr>
              <a:buAutoNum type="arabicPeriod"/>
            </a:pPr>
            <a:r>
              <a:rPr lang="pl-PL" sz="2000" b="1" dirty="0" smtClean="0"/>
              <a:t>Praktyczne przykłady</a:t>
            </a:r>
          </a:p>
          <a:p>
            <a:pPr lvl="1">
              <a:buFont typeface="Arial" pitchFamily="34" charset="0"/>
              <a:buChar char="•"/>
            </a:pPr>
            <a:r>
              <a:rPr lang="pl-PL" sz="2000" b="1" dirty="0"/>
              <a:t>Odczyt danych z arkuszy MS Excel</a:t>
            </a:r>
          </a:p>
          <a:p>
            <a:pPr lvl="1">
              <a:buFont typeface="Arial" pitchFamily="34" charset="0"/>
              <a:buChar char="•"/>
            </a:pPr>
            <a:r>
              <a:rPr lang="pl-PL" sz="2000" b="1" dirty="0"/>
              <a:t>Zapis danych do bazy </a:t>
            </a:r>
            <a:r>
              <a:rPr lang="pl-PL" sz="2000" b="1" dirty="0" smtClean="0"/>
              <a:t>MS SQL</a:t>
            </a:r>
            <a:endParaRPr lang="pl-PL" sz="2000" b="1" dirty="0"/>
          </a:p>
          <a:p>
            <a:pPr lvl="1">
              <a:buFont typeface="Arial" pitchFamily="34" charset="0"/>
              <a:buChar char="•"/>
            </a:pPr>
            <a:r>
              <a:rPr lang="pl-PL" sz="2000" b="1" dirty="0" smtClean="0"/>
              <a:t>Wydruk alarmów bieżących</a:t>
            </a:r>
          </a:p>
          <a:p>
            <a:pPr lvl="1">
              <a:buFont typeface="Arial" pitchFamily="34" charset="0"/>
              <a:buChar char="•"/>
            </a:pPr>
            <a:r>
              <a:rPr lang="pl-PL" sz="2000" b="1" dirty="0" smtClean="0"/>
              <a:t>Odczyt kodów QR</a:t>
            </a:r>
          </a:p>
          <a:p>
            <a:pPr lvl="1">
              <a:buFont typeface="Arial" pitchFamily="34" charset="0"/>
              <a:buChar char="•"/>
            </a:pPr>
            <a:endParaRPr lang="pl-PL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C0C41F2-7057-4C61-BF63-D3FA1A6EEF7E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Nowości w </a:t>
            </a:r>
            <a:r>
              <a:rPr lang="pl-PL" dirty="0" smtClean="0"/>
              <a:t>skryptach </a:t>
            </a:r>
            <a:r>
              <a:rPr lang="pl-PL" dirty="0"/>
              <a:t>Asix.Evo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500034" y="1268760"/>
            <a:ext cx="8032406" cy="4660553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§"/>
            </a:pPr>
            <a:r>
              <a:rPr lang="pl-PL" sz="1800" b="1" dirty="0" smtClean="0"/>
              <a:t>Funkcje szybkiego dostępu do zmiennych:</a:t>
            </a:r>
          </a:p>
          <a:p>
            <a:pPr lvl="1">
              <a:buFont typeface="Arial" pitchFamily="34" charset="0"/>
              <a:buChar char="•"/>
            </a:pPr>
            <a:r>
              <a:rPr lang="pl-PL" sz="1800" dirty="0" err="1" smtClean="0"/>
              <a:t>GetVariableValue</a:t>
            </a:r>
            <a:r>
              <a:rPr lang="pl-PL" sz="1800" dirty="0" smtClean="0"/>
              <a:t>(..)</a:t>
            </a:r>
          </a:p>
          <a:p>
            <a:pPr lvl="1">
              <a:buFont typeface="Arial" pitchFamily="34" charset="0"/>
              <a:buChar char="•"/>
            </a:pPr>
            <a:r>
              <a:rPr lang="pl-PL" sz="1800" dirty="0" err="1" smtClean="0"/>
              <a:t>GetVariableAttribute</a:t>
            </a:r>
            <a:r>
              <a:rPr lang="pl-PL" sz="1800" dirty="0" smtClean="0"/>
              <a:t>(..)</a:t>
            </a:r>
          </a:p>
          <a:p>
            <a:pPr lvl="1">
              <a:buFont typeface="Arial" pitchFamily="34" charset="0"/>
              <a:buChar char="•"/>
            </a:pPr>
            <a:r>
              <a:rPr lang="pl-PL" sz="1800" dirty="0" err="1" smtClean="0"/>
              <a:t>GetVariableArcData</a:t>
            </a:r>
            <a:r>
              <a:rPr lang="pl-PL" sz="1800" dirty="0" smtClean="0"/>
              <a:t>(..)</a:t>
            </a:r>
          </a:p>
          <a:p>
            <a:pPr lvl="1">
              <a:buFont typeface="Arial" pitchFamily="34" charset="0"/>
              <a:buChar char="•"/>
            </a:pPr>
            <a:r>
              <a:rPr lang="pl-PL" sz="1800" dirty="0" err="1" smtClean="0"/>
              <a:t>SetVariableValue</a:t>
            </a:r>
            <a:r>
              <a:rPr lang="pl-PL" sz="1800" dirty="0" smtClean="0"/>
              <a:t>(..)</a:t>
            </a:r>
          </a:p>
          <a:p>
            <a:pPr marL="457200" lvl="1" indent="0">
              <a:buNone/>
            </a:pPr>
            <a:endParaRPr lang="pl-PL" sz="1800" dirty="0" smtClean="0"/>
          </a:p>
          <a:p>
            <a:pPr>
              <a:buFont typeface="Wingdings" pitchFamily="2" charset="2"/>
              <a:buChar char="§"/>
            </a:pPr>
            <a:r>
              <a:rPr lang="pl-PL" sz="1800" b="1" dirty="0" smtClean="0"/>
              <a:t>Subskrybowanie </a:t>
            </a:r>
            <a:r>
              <a:rPr lang="pl-PL" sz="1800" b="1" dirty="0"/>
              <a:t>zdarzeń od </a:t>
            </a:r>
            <a:r>
              <a:rPr lang="pl-PL" sz="1800" b="1" dirty="0" smtClean="0"/>
              <a:t>zmiany znacznika czasu zmiennych</a:t>
            </a:r>
          </a:p>
          <a:p>
            <a:pPr marL="0" indent="0"/>
            <a:endParaRPr lang="pl-PL" sz="1800" dirty="0" smtClean="0"/>
          </a:p>
          <a:p>
            <a:pPr>
              <a:buFont typeface="Wingdings" pitchFamily="2" charset="2"/>
              <a:buChar char="§"/>
            </a:pPr>
            <a:r>
              <a:rPr lang="pl-PL" sz="1800" b="1" dirty="0" smtClean="0"/>
              <a:t>Tryby uruchamiania i restart skryptów:</a:t>
            </a:r>
          </a:p>
          <a:p>
            <a:pPr lvl="1">
              <a:buFont typeface="Arial" pitchFamily="34" charset="0"/>
              <a:buChar char="•"/>
            </a:pPr>
            <a:r>
              <a:rPr lang="pl-PL" sz="1800" dirty="0" err="1" smtClean="0"/>
              <a:t>ScriptSettings.AllowMultipleInstances</a:t>
            </a:r>
            <a:r>
              <a:rPr lang="pl-PL" sz="1800" dirty="0" smtClean="0"/>
              <a:t> (</a:t>
            </a:r>
            <a:r>
              <a:rPr lang="pl-PL" sz="1800" i="1" dirty="0" err="1" smtClean="0"/>
              <a:t>Always</a:t>
            </a:r>
            <a:r>
              <a:rPr lang="pl-PL" sz="1800" i="1" dirty="0"/>
              <a:t>, </a:t>
            </a:r>
            <a:r>
              <a:rPr lang="pl-PL" sz="1800" i="1" dirty="0" err="1" smtClean="0"/>
              <a:t>IfDifferentParameters,Never</a:t>
            </a:r>
            <a:r>
              <a:rPr lang="pl-PL" sz="1800" dirty="0" smtClean="0"/>
              <a:t>)</a:t>
            </a:r>
          </a:p>
          <a:p>
            <a:pPr lvl="1">
              <a:buFont typeface="Arial" pitchFamily="34" charset="0"/>
              <a:buChar char="•"/>
            </a:pPr>
            <a:r>
              <a:rPr lang="pl-PL" sz="1800" dirty="0" err="1" smtClean="0"/>
              <a:t>ScriptSettings.RestartIfFailed</a:t>
            </a:r>
            <a:endParaRPr lang="pl-PL" sz="1800" dirty="0" smtClean="0"/>
          </a:p>
          <a:p>
            <a:pPr lvl="1">
              <a:buFont typeface="Arial" pitchFamily="34" charset="0"/>
              <a:buChar char="•"/>
            </a:pPr>
            <a:r>
              <a:rPr lang="pl-PL" sz="1800" dirty="0" err="1" smtClean="0"/>
              <a:t>RestartScript</a:t>
            </a:r>
            <a:r>
              <a:rPr lang="pl-PL" sz="1800" dirty="0" smtClean="0"/>
              <a:t>()</a:t>
            </a:r>
          </a:p>
          <a:p>
            <a:pPr marL="457200" lvl="1" indent="0">
              <a:buNone/>
            </a:pPr>
            <a:endParaRPr lang="pl-PL" sz="1800" dirty="0" smtClean="0"/>
          </a:p>
          <a:p>
            <a:pPr>
              <a:buFont typeface="Wingdings" pitchFamily="2" charset="2"/>
              <a:buChar char="§"/>
            </a:pPr>
            <a:r>
              <a:rPr lang="pl-PL" sz="1800" b="1" dirty="0" smtClean="0"/>
              <a:t>Stan pracy Serwera Danych </a:t>
            </a:r>
            <a:r>
              <a:rPr lang="pl-PL" sz="1800" b="1" dirty="0" err="1" smtClean="0"/>
              <a:t>Asix</a:t>
            </a:r>
            <a:r>
              <a:rPr lang="pl-PL" sz="1800" b="1" dirty="0" smtClean="0"/>
              <a:t> oraz kanałów:</a:t>
            </a:r>
          </a:p>
          <a:p>
            <a:pPr lvl="1">
              <a:buFont typeface="Arial" pitchFamily="34" charset="0"/>
              <a:buChar char="•"/>
            </a:pPr>
            <a:r>
              <a:rPr lang="pl-PL" sz="1800" dirty="0" err="1" smtClean="0"/>
              <a:t>AsixDataServerStarted</a:t>
            </a:r>
            <a:endParaRPr lang="pl-PL" sz="1800" dirty="0" smtClean="0"/>
          </a:p>
          <a:p>
            <a:pPr lvl="1">
              <a:buFont typeface="Arial" pitchFamily="34" charset="0"/>
              <a:buChar char="•"/>
            </a:pPr>
            <a:r>
              <a:rPr lang="pl-PL" sz="1800" dirty="0" err="1"/>
              <a:t>GetChannelState</a:t>
            </a:r>
            <a:r>
              <a:rPr lang="pl-PL" sz="1800" dirty="0" smtClean="0"/>
              <a:t>(..) </a:t>
            </a:r>
            <a:endParaRPr lang="pl-PL" sz="1800" dirty="0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31BCCEA6-A9A6-43CE-B721-826690C7608F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Porady </a:t>
            </a:r>
            <a:r>
              <a:rPr lang="pl-PL" dirty="0"/>
              <a:t>i dobre praktyki pisania skryptów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500034" y="1268760"/>
            <a:ext cx="8032406" cy="466055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pl-PL" sz="1800" b="1" dirty="0" smtClean="0"/>
              <a:t>Praca ze zmiennymi procesowymi:</a:t>
            </a:r>
          </a:p>
          <a:p>
            <a:pPr lvl="1">
              <a:buFont typeface="Arial" pitchFamily="34" charset="0"/>
              <a:buChar char="•"/>
            </a:pPr>
            <a:r>
              <a:rPr lang="pl-PL" sz="1800" dirty="0" smtClean="0"/>
              <a:t>Odwołania jednokrotne a wielokrotne</a:t>
            </a:r>
          </a:p>
          <a:p>
            <a:pPr lvl="1">
              <a:buFont typeface="Arial" pitchFamily="34" charset="0"/>
              <a:buChar char="•"/>
            </a:pPr>
            <a:r>
              <a:rPr lang="pl-PL" sz="1800" dirty="0" smtClean="0"/>
              <a:t>Zwalnianie nieużywanych zmiennych (</a:t>
            </a:r>
            <a:r>
              <a:rPr lang="pl-PL" sz="1800" i="1" dirty="0" err="1" smtClean="0"/>
              <a:t>Dispose</a:t>
            </a:r>
            <a:r>
              <a:rPr lang="pl-PL" sz="1800" dirty="0" smtClean="0"/>
              <a:t>)</a:t>
            </a:r>
          </a:p>
          <a:p>
            <a:pPr lvl="1">
              <a:buFont typeface="Arial" pitchFamily="34" charset="0"/>
              <a:buChar char="•"/>
            </a:pPr>
            <a:r>
              <a:rPr lang="pl-PL" sz="1800" dirty="0" err="1" smtClean="0"/>
              <a:t>GetVariableNames</a:t>
            </a:r>
            <a:r>
              <a:rPr lang="pl-PL" sz="1800" dirty="0" smtClean="0"/>
              <a:t>(</a:t>
            </a:r>
            <a:r>
              <a:rPr lang="pl-PL" sz="1800" dirty="0" err="1" smtClean="0"/>
              <a:t>attrName</a:t>
            </a:r>
            <a:r>
              <a:rPr lang="pl-PL" sz="1800" dirty="0" smtClean="0"/>
              <a:t>, </a:t>
            </a:r>
            <a:r>
              <a:rPr lang="pl-PL" sz="1800" dirty="0" err="1" smtClean="0"/>
              <a:t>attrValue</a:t>
            </a:r>
            <a:r>
              <a:rPr lang="pl-PL" sz="1800" dirty="0" smtClean="0"/>
              <a:t>)</a:t>
            </a:r>
          </a:p>
          <a:p>
            <a:pPr lvl="2">
              <a:buFont typeface="Wingdings" pitchFamily="2" charset="2"/>
              <a:buChar char="Ø"/>
            </a:pPr>
            <a:r>
              <a:rPr lang="pl-PL" sz="1600" dirty="0" smtClean="0"/>
              <a:t>Dzikie karty</a:t>
            </a:r>
          </a:p>
          <a:p>
            <a:pPr lvl="2">
              <a:buFont typeface="Wingdings" pitchFamily="2" charset="2"/>
              <a:buChar char="Ø"/>
            </a:pPr>
            <a:r>
              <a:rPr lang="pl-PL" sz="1600" dirty="0" smtClean="0"/>
              <a:t>Uniwersalne skrypty (dostosowujące się do bazy definicji zmiennych)</a:t>
            </a:r>
          </a:p>
          <a:p>
            <a:pPr lvl="1">
              <a:buFont typeface="Arial" pitchFamily="34" charset="0"/>
              <a:buChar char="•"/>
            </a:pPr>
            <a:endParaRPr lang="pl-PL" sz="1800" dirty="0"/>
          </a:p>
          <a:p>
            <a:pPr>
              <a:buFont typeface="Wingdings" pitchFamily="2" charset="2"/>
              <a:buChar char="§"/>
            </a:pPr>
            <a:r>
              <a:rPr lang="pl-PL" sz="1800" b="1" dirty="0" smtClean="0"/>
              <a:t>Praca cykliczna:</a:t>
            </a:r>
          </a:p>
          <a:p>
            <a:pPr lvl="1">
              <a:buFont typeface="Arial" pitchFamily="34" charset="0"/>
              <a:buChar char="•"/>
            </a:pPr>
            <a:r>
              <a:rPr lang="pl-PL" sz="1800" dirty="0" smtClean="0"/>
              <a:t>Pętla </a:t>
            </a:r>
            <a:r>
              <a:rPr lang="pl-PL" sz="1800" dirty="0" err="1" smtClean="0"/>
              <a:t>while</a:t>
            </a:r>
            <a:r>
              <a:rPr lang="pl-PL" sz="1800" dirty="0" smtClean="0"/>
              <a:t>(</a:t>
            </a:r>
            <a:r>
              <a:rPr lang="pl-PL" sz="1800" dirty="0" err="1" smtClean="0"/>
              <a:t>true</a:t>
            </a:r>
            <a:r>
              <a:rPr lang="pl-PL" sz="1800" dirty="0" smtClean="0"/>
              <a:t>) oraz </a:t>
            </a:r>
            <a:r>
              <a:rPr lang="pl-PL" sz="1800" dirty="0" err="1" smtClean="0"/>
              <a:t>Sleep</a:t>
            </a:r>
            <a:r>
              <a:rPr lang="pl-PL" sz="1800" dirty="0" smtClean="0"/>
              <a:t>(..)</a:t>
            </a:r>
          </a:p>
          <a:p>
            <a:pPr lvl="1">
              <a:buFont typeface="Arial" pitchFamily="34" charset="0"/>
              <a:buChar char="•"/>
            </a:pPr>
            <a:r>
              <a:rPr lang="pl-PL" sz="1800" dirty="0" smtClean="0"/>
              <a:t>Skrypt rezydentny</a:t>
            </a:r>
          </a:p>
          <a:p>
            <a:pPr lvl="1">
              <a:buFont typeface="Arial" pitchFamily="34" charset="0"/>
              <a:buChar char="•"/>
            </a:pPr>
            <a:r>
              <a:rPr lang="pl-PL" sz="1800" dirty="0" smtClean="0"/>
              <a:t>Terminarz</a:t>
            </a:r>
          </a:p>
          <a:p>
            <a:pPr lvl="1">
              <a:buFont typeface="Arial" pitchFamily="34" charset="0"/>
              <a:buChar char="•"/>
            </a:pPr>
            <a:endParaRPr lang="pl-PL" sz="1800" dirty="0"/>
          </a:p>
          <a:p>
            <a:pPr>
              <a:buFont typeface="Wingdings" pitchFamily="2" charset="2"/>
              <a:buChar char="§"/>
            </a:pPr>
            <a:r>
              <a:rPr lang="pl-PL" sz="1800" b="1" dirty="0" smtClean="0"/>
              <a:t>Używanie własnych bibliotek zewnętrznych (referencje):</a:t>
            </a:r>
            <a:endParaRPr lang="pl-PL" sz="1800" b="1" dirty="0"/>
          </a:p>
          <a:p>
            <a:pPr lvl="1">
              <a:buFont typeface="Arial" pitchFamily="34" charset="0"/>
              <a:buChar char="•"/>
            </a:pPr>
            <a:r>
              <a:rPr lang="pl-PL" sz="1800" dirty="0" smtClean="0"/>
              <a:t>Ukrywanie logiki skryptu (własność intelektualna)</a:t>
            </a:r>
            <a:endParaRPr lang="pl-PL" sz="1800" dirty="0"/>
          </a:p>
          <a:p>
            <a:pPr lvl="1">
              <a:buFont typeface="Arial" pitchFamily="34" charset="0"/>
              <a:buChar char="•"/>
            </a:pPr>
            <a:r>
              <a:rPr lang="pl-PL" sz="1800" dirty="0" smtClean="0"/>
              <a:t>Testowanie i debugowanie poza Asix.Evo</a:t>
            </a:r>
            <a:endParaRPr lang="pl-PL" sz="1800" dirty="0"/>
          </a:p>
          <a:p>
            <a:pPr lvl="1">
              <a:buFont typeface="Arial" pitchFamily="34" charset="0"/>
              <a:buChar char="•"/>
            </a:pPr>
            <a:endParaRPr lang="pl-PL" sz="1800" dirty="0"/>
          </a:p>
          <a:p>
            <a:pPr lvl="1">
              <a:buFont typeface="Arial" pitchFamily="34" charset="0"/>
              <a:buChar char="•"/>
            </a:pPr>
            <a:endParaRPr lang="pl-PL" sz="1800" dirty="0" smtClean="0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31BCCEA6-A9A6-43CE-B721-826690C7608F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47423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Przykład :  Odczyt danych z arkuszy MS </a:t>
            </a:r>
            <a:r>
              <a:rPr lang="pl-PL" dirty="0" smtClean="0"/>
              <a:t>Excel </a:t>
            </a:r>
            <a:r>
              <a:rPr lang="pl-PL" b="0" dirty="0"/>
              <a:t>(</a:t>
            </a:r>
            <a:r>
              <a:rPr lang="pl-PL" b="0" i="1" dirty="0"/>
              <a:t>skrypt </a:t>
            </a:r>
            <a:r>
              <a:rPr lang="pl-PL" b="0" i="1" dirty="0" err="1" smtClean="0"/>
              <a:t>ExcelReader</a:t>
            </a:r>
            <a:r>
              <a:rPr lang="pl-PL" b="0" dirty="0" smtClean="0"/>
              <a:t>)</a:t>
            </a:r>
            <a:endParaRPr lang="pl-PL" b="0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500034" y="1268760"/>
            <a:ext cx="8032406" cy="4660553"/>
          </a:xfrm>
        </p:spPr>
        <p:txBody>
          <a:bodyPr>
            <a:normAutofit/>
          </a:bodyPr>
          <a:lstStyle/>
          <a:p>
            <a:pPr indent="-285750">
              <a:buFont typeface="Wingdings" pitchFamily="2" charset="2"/>
              <a:buChar char="§"/>
            </a:pPr>
            <a:r>
              <a:rPr lang="pl-PL" sz="1800" dirty="0" smtClean="0"/>
              <a:t>Drajwery </a:t>
            </a:r>
            <a:r>
              <a:rPr lang="pl-PL" sz="1800" dirty="0" err="1" smtClean="0"/>
              <a:t>OleDb</a:t>
            </a:r>
            <a:r>
              <a:rPr lang="pl-PL" sz="1800" dirty="0" smtClean="0"/>
              <a:t> </a:t>
            </a:r>
            <a:r>
              <a:rPr lang="pl-PL" sz="1600" dirty="0">
                <a:hlinkClick r:id="rId3"/>
              </a:rPr>
              <a:t>http://</a:t>
            </a:r>
            <a:r>
              <a:rPr lang="pl-PL" sz="1600" dirty="0" smtClean="0">
                <a:hlinkClick r:id="rId3"/>
              </a:rPr>
              <a:t>www.microsoft.com/en-us/download/details.aspx?id=13255</a:t>
            </a:r>
            <a:endParaRPr lang="pl-PL" sz="1600" dirty="0" smtClean="0"/>
          </a:p>
          <a:p>
            <a:pPr lvl="1">
              <a:buFont typeface="Arial" pitchFamily="34" charset="0"/>
              <a:buChar char="•"/>
            </a:pPr>
            <a:r>
              <a:rPr lang="pl-PL" sz="1600" dirty="0" smtClean="0"/>
              <a:t>ACE.OLEDB lub JET.OLEDB (starsze wersje)</a:t>
            </a:r>
          </a:p>
          <a:p>
            <a:pPr lvl="1">
              <a:buFont typeface="Arial" pitchFamily="34" charset="0"/>
              <a:buChar char="•"/>
            </a:pPr>
            <a:r>
              <a:rPr lang="pl-PL" sz="1800" dirty="0" smtClean="0"/>
              <a:t>Plik Excela –&gt; Baza danych</a:t>
            </a:r>
          </a:p>
          <a:p>
            <a:pPr lvl="1">
              <a:buFont typeface="Arial" pitchFamily="34" charset="0"/>
              <a:buChar char="•"/>
            </a:pPr>
            <a:r>
              <a:rPr lang="pl-PL" sz="1800" dirty="0"/>
              <a:t>Arkusz –&gt; Tabela</a:t>
            </a:r>
            <a:endParaRPr lang="pl-PL" sz="1800" dirty="0" smtClean="0"/>
          </a:p>
          <a:p>
            <a:pPr lvl="1">
              <a:buFont typeface="Arial" pitchFamily="34" charset="0"/>
              <a:buChar char="•"/>
            </a:pPr>
            <a:r>
              <a:rPr lang="pl-PL" sz="1800" dirty="0" smtClean="0"/>
              <a:t>Pierwszy </a:t>
            </a:r>
            <a:r>
              <a:rPr lang="pl-PL" sz="1800" dirty="0"/>
              <a:t>wiersz –&gt; </a:t>
            </a:r>
            <a:r>
              <a:rPr lang="pl-PL" sz="1800" dirty="0" smtClean="0"/>
              <a:t>opcjonalne atrybuty (nazwy kolumn)</a:t>
            </a:r>
          </a:p>
          <a:p>
            <a:pPr lvl="1">
              <a:buFont typeface="Arial" pitchFamily="34" charset="0"/>
              <a:buChar char="•"/>
            </a:pPr>
            <a:r>
              <a:rPr lang="pl-PL" sz="1800" dirty="0" smtClean="0"/>
              <a:t>Odczyt/zapis </a:t>
            </a:r>
            <a:r>
              <a:rPr lang="pl-PL" sz="1800" dirty="0"/>
              <a:t>–&gt; </a:t>
            </a:r>
            <a:r>
              <a:rPr lang="pl-PL" sz="1800" dirty="0" smtClean="0"/>
              <a:t>Polecenia SQL (tylko dane, bez formatowania komórek)</a:t>
            </a:r>
          </a:p>
          <a:p>
            <a:pPr lvl="1">
              <a:buFont typeface="Arial" pitchFamily="34" charset="0"/>
              <a:buChar char="•"/>
            </a:pPr>
            <a:endParaRPr lang="pl-PL" sz="1800" dirty="0"/>
          </a:p>
          <a:p>
            <a:pPr>
              <a:buFont typeface="Wingdings" pitchFamily="2" charset="2"/>
              <a:buChar char="§"/>
            </a:pPr>
            <a:r>
              <a:rPr lang="pl-PL" sz="1800" dirty="0" smtClean="0"/>
              <a:t>Skrypt</a:t>
            </a:r>
          </a:p>
          <a:p>
            <a:pPr lvl="1">
              <a:buFont typeface="Arial" pitchFamily="34" charset="0"/>
              <a:buChar char="•"/>
            </a:pPr>
            <a:r>
              <a:rPr lang="pl-PL" sz="1800" dirty="0" smtClean="0"/>
              <a:t>Odczyt z arkusza danych z wiersza receptury o identyfikatorze przekazanym jako parametr</a:t>
            </a:r>
          </a:p>
          <a:p>
            <a:pPr lvl="1">
              <a:buFont typeface="Arial" pitchFamily="34" charset="0"/>
              <a:buChar char="•"/>
            </a:pPr>
            <a:r>
              <a:rPr lang="pl-PL" sz="1800" dirty="0" smtClean="0"/>
              <a:t>Zapis parametrów receptury (opis, temperatura, ciśnienie) do zmiennych </a:t>
            </a:r>
            <a:r>
              <a:rPr lang="pl-PL" sz="1800" dirty="0" err="1" smtClean="0"/>
              <a:t>Asixa.Evo</a:t>
            </a:r>
            <a:r>
              <a:rPr lang="pl-PL" sz="1800" dirty="0" smtClean="0"/>
              <a:t> </a:t>
            </a:r>
            <a:endParaRPr lang="pl-PL" sz="1800" dirty="0"/>
          </a:p>
          <a:p>
            <a:pPr>
              <a:buFont typeface="Arial" pitchFamily="34" charset="0"/>
              <a:buChar char="•"/>
            </a:pPr>
            <a:endParaRPr lang="pl-PL" sz="1800" dirty="0" smtClean="0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31BCCEA6-A9A6-43CE-B721-826690C7608F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63444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Przykład :  Zapis danych do bazy </a:t>
            </a:r>
            <a:r>
              <a:rPr lang="pl-PL" dirty="0" smtClean="0"/>
              <a:t>MS SQL </a:t>
            </a:r>
            <a:r>
              <a:rPr lang="pl-PL" b="0" dirty="0" smtClean="0"/>
              <a:t>(</a:t>
            </a:r>
            <a:r>
              <a:rPr lang="pl-PL" b="0" i="1" dirty="0" smtClean="0"/>
              <a:t>skrypt </a:t>
            </a:r>
            <a:r>
              <a:rPr lang="pl-PL" b="0" i="1" dirty="0" err="1" smtClean="0"/>
              <a:t>SQLWriter</a:t>
            </a:r>
            <a:r>
              <a:rPr lang="pl-PL" b="0" dirty="0"/>
              <a:t>)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500034" y="1268760"/>
            <a:ext cx="8032406" cy="466055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pl-PL" sz="1800" dirty="0" smtClean="0"/>
              <a:t>Połączenie za pomocą ADO.NET do MS SQL Server (wbudowane w .Net w </a:t>
            </a:r>
            <a:r>
              <a:rPr lang="pl-PL" sz="1800" i="1" dirty="0" err="1" smtClean="0"/>
              <a:t>System.Data.SqlClient</a:t>
            </a:r>
            <a:r>
              <a:rPr lang="pl-PL" sz="1800" dirty="0" smtClean="0"/>
              <a:t>)</a:t>
            </a:r>
          </a:p>
          <a:p>
            <a:pPr>
              <a:buFont typeface="Wingdings" pitchFamily="2" charset="2"/>
              <a:buChar char="§"/>
            </a:pPr>
            <a:r>
              <a:rPr lang="pl-PL" sz="1800" dirty="0" smtClean="0"/>
              <a:t>Możliwe połączenia do dowolnych innych baz np.:</a:t>
            </a:r>
          </a:p>
          <a:p>
            <a:pPr lvl="1">
              <a:buFont typeface="Arial" pitchFamily="34" charset="0"/>
              <a:buChar char="•"/>
            </a:pPr>
            <a:r>
              <a:rPr lang="pl-PL" sz="1800" dirty="0" err="1" smtClean="0"/>
              <a:t>MySQL</a:t>
            </a:r>
            <a:r>
              <a:rPr lang="pl-PL" sz="1800" dirty="0" smtClean="0"/>
              <a:t>  </a:t>
            </a:r>
            <a:r>
              <a:rPr lang="pl-PL" sz="1800" dirty="0" smtClean="0">
                <a:hlinkClick r:id="rId3"/>
              </a:rPr>
              <a:t>http</a:t>
            </a:r>
            <a:r>
              <a:rPr lang="pl-PL" sz="1800" dirty="0">
                <a:hlinkClick r:id="rId3"/>
              </a:rPr>
              <a:t>://</a:t>
            </a:r>
            <a:r>
              <a:rPr lang="pl-PL" sz="1800" dirty="0" smtClean="0">
                <a:hlinkClick r:id="rId3"/>
              </a:rPr>
              <a:t>dev.mysql.com/downloads/connector/net</a:t>
            </a:r>
            <a:endParaRPr lang="pl-PL" sz="1800" dirty="0" smtClean="0"/>
          </a:p>
          <a:p>
            <a:pPr lvl="1">
              <a:buFont typeface="Arial" pitchFamily="34" charset="0"/>
              <a:buChar char="•"/>
            </a:pPr>
            <a:r>
              <a:rPr lang="pl-PL" sz="1800" dirty="0" err="1" smtClean="0"/>
              <a:t>PostgreSQL</a:t>
            </a:r>
            <a:r>
              <a:rPr lang="pl-PL" sz="1800" dirty="0" smtClean="0"/>
              <a:t>  </a:t>
            </a:r>
            <a:r>
              <a:rPr lang="pl-PL" sz="1800" dirty="0">
                <a:hlinkClick r:id="rId4"/>
              </a:rPr>
              <a:t>http://</a:t>
            </a:r>
            <a:r>
              <a:rPr lang="pl-PL" sz="1800" dirty="0" smtClean="0">
                <a:hlinkClick r:id="rId4"/>
              </a:rPr>
              <a:t>npgsql.projects.pgfoundry.org</a:t>
            </a:r>
            <a:endParaRPr lang="pl-PL" sz="1800" dirty="0" smtClean="0"/>
          </a:p>
          <a:p>
            <a:pPr lvl="1">
              <a:buFont typeface="Arial" pitchFamily="34" charset="0"/>
              <a:buChar char="•"/>
            </a:pPr>
            <a:endParaRPr lang="pl-PL" sz="1800" dirty="0" smtClean="0"/>
          </a:p>
          <a:p>
            <a:pPr>
              <a:buFont typeface="Wingdings" pitchFamily="2" charset="2"/>
              <a:buChar char="§"/>
            </a:pPr>
            <a:r>
              <a:rPr lang="pl-PL" sz="1800" dirty="0" smtClean="0"/>
              <a:t>Skrypt</a:t>
            </a:r>
          </a:p>
          <a:p>
            <a:pPr lvl="1">
              <a:buFont typeface="Arial" pitchFamily="34" charset="0"/>
              <a:buChar char="•"/>
            </a:pPr>
            <a:r>
              <a:rPr lang="pl-PL" sz="1800" dirty="0" smtClean="0"/>
              <a:t>Zapisuje wartości przekazane parametrami do bazy danych jako nowy rekord</a:t>
            </a:r>
          </a:p>
          <a:p>
            <a:pPr lvl="1">
              <a:buFont typeface="Arial" pitchFamily="34" charset="0"/>
              <a:buChar char="•"/>
            </a:pPr>
            <a:r>
              <a:rPr lang="pl-PL" sz="1800" dirty="0" smtClean="0"/>
              <a:t>Sprawdza poprawność parametrów i informuje o wynikach zapisu</a:t>
            </a:r>
          </a:p>
          <a:p>
            <a:pPr lvl="1">
              <a:buFont typeface="Arial" pitchFamily="34" charset="0"/>
              <a:buChar char="•"/>
            </a:pPr>
            <a:endParaRPr lang="pl-PL" sz="1800" dirty="0" smtClean="0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31BCCEA6-A9A6-43CE-B721-826690C7608F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19757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Przykład :  Wydruk alarmów </a:t>
            </a:r>
            <a:r>
              <a:rPr lang="pl-PL" dirty="0" smtClean="0"/>
              <a:t>bieżących </a:t>
            </a:r>
            <a:r>
              <a:rPr lang="pl-PL" b="0" dirty="0"/>
              <a:t>(</a:t>
            </a:r>
            <a:r>
              <a:rPr lang="pl-PL" b="0" i="1" dirty="0"/>
              <a:t>skrypt </a:t>
            </a:r>
            <a:r>
              <a:rPr lang="pl-PL" b="0" i="1" dirty="0" err="1" smtClean="0"/>
              <a:t>AlarmPrint</a:t>
            </a:r>
            <a:r>
              <a:rPr lang="pl-PL" b="0" dirty="0" smtClean="0"/>
              <a:t>)</a:t>
            </a:r>
            <a:endParaRPr lang="pl-PL" b="0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500034" y="1268760"/>
            <a:ext cx="8032406" cy="4660553"/>
          </a:xfrm>
        </p:spPr>
        <p:txBody>
          <a:bodyPr>
            <a:normAutofit/>
          </a:bodyPr>
          <a:lstStyle/>
          <a:p>
            <a:pPr indent="-285750">
              <a:buFont typeface="Wingdings" pitchFamily="2" charset="2"/>
              <a:buChar char="§"/>
            </a:pPr>
            <a:r>
              <a:rPr lang="pl-PL" sz="1800" dirty="0" smtClean="0"/>
              <a:t>Selekcja alarmów (tylko krytyczne)</a:t>
            </a:r>
          </a:p>
          <a:p>
            <a:pPr indent="-285750">
              <a:buFont typeface="Wingdings" pitchFamily="2" charset="2"/>
              <a:buChar char="§"/>
            </a:pPr>
            <a:endParaRPr lang="pl-PL" sz="1800" dirty="0" smtClean="0"/>
          </a:p>
          <a:p>
            <a:pPr indent="-285750">
              <a:buFont typeface="Wingdings" pitchFamily="2" charset="2"/>
              <a:buChar char="§"/>
            </a:pPr>
            <a:r>
              <a:rPr lang="pl-PL" sz="1800" dirty="0" smtClean="0"/>
              <a:t>Subskrybowanie zdarzeń </a:t>
            </a:r>
            <a:r>
              <a:rPr lang="pl-PL" sz="1800" dirty="0"/>
              <a:t>od alarmów (</a:t>
            </a:r>
            <a:r>
              <a:rPr lang="pl-PL" sz="1800" i="1" dirty="0" err="1" smtClean="0"/>
              <a:t>AlarmStateChanged</a:t>
            </a:r>
            <a:r>
              <a:rPr lang="pl-PL" sz="1800" dirty="0" smtClean="0"/>
              <a:t>)</a:t>
            </a:r>
          </a:p>
          <a:p>
            <a:pPr indent="-285750">
              <a:buFont typeface="Wingdings" pitchFamily="2" charset="2"/>
              <a:buChar char="§"/>
            </a:pPr>
            <a:endParaRPr lang="pl-PL" sz="1800" dirty="0" smtClean="0"/>
          </a:p>
          <a:p>
            <a:pPr indent="-285750">
              <a:buFont typeface="Wingdings" pitchFamily="2" charset="2"/>
              <a:buChar char="§"/>
            </a:pPr>
            <a:r>
              <a:rPr lang="pl-PL" sz="1800" dirty="0"/>
              <a:t>Kolejka </a:t>
            </a:r>
            <a:r>
              <a:rPr lang="pl-PL" sz="1800" dirty="0" smtClean="0"/>
              <a:t>tekstów </a:t>
            </a:r>
            <a:r>
              <a:rPr lang="pl-PL" sz="1800" dirty="0"/>
              <a:t>do wydrukowania </a:t>
            </a:r>
            <a:r>
              <a:rPr lang="pl-PL" sz="1800" dirty="0" smtClean="0"/>
              <a:t>(</a:t>
            </a:r>
            <a:r>
              <a:rPr lang="pl-PL" sz="1800" i="1" dirty="0" err="1" smtClean="0"/>
              <a:t>mTextsToPrint</a:t>
            </a:r>
            <a:r>
              <a:rPr lang="pl-PL" sz="1800" dirty="0" smtClean="0"/>
              <a:t>)</a:t>
            </a:r>
          </a:p>
          <a:p>
            <a:pPr indent="-285750">
              <a:buFont typeface="Wingdings" pitchFamily="2" charset="2"/>
              <a:buChar char="§"/>
            </a:pPr>
            <a:endParaRPr lang="pl-PL" sz="1800" dirty="0" smtClean="0"/>
          </a:p>
          <a:p>
            <a:pPr indent="-285750">
              <a:buFont typeface="Wingdings" pitchFamily="2" charset="2"/>
              <a:buChar char="§"/>
            </a:pPr>
            <a:r>
              <a:rPr lang="pl-PL" sz="1800" dirty="0" smtClean="0"/>
              <a:t>Okresowe sprawdzanie czy są teksty </a:t>
            </a:r>
            <a:r>
              <a:rPr lang="pl-PL" sz="1800" dirty="0"/>
              <a:t>do wydrukowania (</a:t>
            </a:r>
            <a:r>
              <a:rPr lang="pl-PL" sz="1800" i="1" dirty="0" err="1" smtClean="0"/>
              <a:t>Tick</a:t>
            </a:r>
            <a:r>
              <a:rPr lang="pl-PL" sz="1800" dirty="0" smtClean="0"/>
              <a:t>)</a:t>
            </a:r>
          </a:p>
          <a:p>
            <a:pPr indent="-285750">
              <a:buFont typeface="Wingdings" pitchFamily="2" charset="2"/>
              <a:buChar char="§"/>
            </a:pPr>
            <a:endParaRPr lang="pl-PL" sz="1800" dirty="0" smtClean="0"/>
          </a:p>
          <a:p>
            <a:pPr indent="-285750">
              <a:buFont typeface="Wingdings" pitchFamily="2" charset="2"/>
              <a:buChar char="§"/>
            </a:pPr>
            <a:r>
              <a:rPr lang="pl-PL" sz="1800" dirty="0" smtClean="0"/>
              <a:t>Obiekt </a:t>
            </a:r>
            <a:r>
              <a:rPr lang="pl-PL" sz="1800" b="1" dirty="0" err="1"/>
              <a:t>PrintDocument</a:t>
            </a:r>
            <a:r>
              <a:rPr lang="pl-PL" sz="1800" dirty="0"/>
              <a:t> (z </a:t>
            </a:r>
            <a:r>
              <a:rPr lang="pl-PL" sz="1800" dirty="0" err="1"/>
              <a:t>System.Drawing.Printing</a:t>
            </a:r>
            <a:r>
              <a:rPr lang="pl-PL" sz="1800" dirty="0"/>
              <a:t>)</a:t>
            </a:r>
          </a:p>
          <a:p>
            <a:pPr lvl="1">
              <a:buFont typeface="Arial" pitchFamily="34" charset="0"/>
              <a:buChar char="•"/>
            </a:pPr>
            <a:r>
              <a:rPr lang="pl-PL" sz="1800" dirty="0" err="1"/>
              <a:t>PrinterSettings</a:t>
            </a:r>
            <a:r>
              <a:rPr lang="pl-PL" sz="1800" dirty="0"/>
              <a:t> - ustawienia drukarki (drukarka domyślna)</a:t>
            </a:r>
          </a:p>
          <a:p>
            <a:pPr lvl="1">
              <a:buFont typeface="Arial" pitchFamily="34" charset="0"/>
              <a:buChar char="•"/>
            </a:pPr>
            <a:r>
              <a:rPr lang="pl-PL" sz="1800" dirty="0" err="1"/>
              <a:t>DefaultPageSettings</a:t>
            </a:r>
            <a:r>
              <a:rPr lang="pl-PL" sz="1800" dirty="0"/>
              <a:t> – ustawienia strony(rozmiar, orientacja, marginesy)</a:t>
            </a:r>
          </a:p>
          <a:p>
            <a:pPr lvl="1">
              <a:buFont typeface="Arial" pitchFamily="34" charset="0"/>
              <a:buChar char="•"/>
            </a:pPr>
            <a:r>
              <a:rPr lang="pl-PL" sz="1800" dirty="0"/>
              <a:t>Zdarzenie </a:t>
            </a:r>
            <a:r>
              <a:rPr lang="pl-PL" sz="1800" dirty="0" err="1"/>
              <a:t>PrintPage</a:t>
            </a:r>
            <a:r>
              <a:rPr lang="pl-PL" sz="1800" dirty="0"/>
              <a:t> – „rysowanie” strony</a:t>
            </a:r>
          </a:p>
          <a:p>
            <a:pPr lvl="1">
              <a:buFont typeface="Arial" pitchFamily="34" charset="0"/>
              <a:buChar char="•"/>
            </a:pPr>
            <a:r>
              <a:rPr lang="pl-PL" sz="1800" dirty="0"/>
              <a:t>Podział treści na strony</a:t>
            </a:r>
          </a:p>
          <a:p>
            <a:pPr indent="-285750">
              <a:buFont typeface="Wingdings" pitchFamily="2" charset="2"/>
              <a:buChar char="§"/>
            </a:pPr>
            <a:endParaRPr lang="pl-PL" sz="1800" dirty="0" smtClean="0"/>
          </a:p>
          <a:p>
            <a:pPr lvl="1">
              <a:buFont typeface="Arial" pitchFamily="34" charset="0"/>
              <a:buChar char="•"/>
            </a:pPr>
            <a:endParaRPr lang="pl-PL" sz="1800" dirty="0"/>
          </a:p>
          <a:p>
            <a:pPr>
              <a:buFont typeface="Arial" pitchFamily="34" charset="0"/>
              <a:buChar char="•"/>
            </a:pPr>
            <a:endParaRPr lang="pl-PL" sz="1800" dirty="0" smtClean="0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31BCCEA6-A9A6-43CE-B721-826690C7608F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35077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Przykład :  Odczyt kodów </a:t>
            </a:r>
            <a:r>
              <a:rPr lang="pl-PL" dirty="0" smtClean="0"/>
              <a:t>QR </a:t>
            </a:r>
            <a:r>
              <a:rPr lang="pl-PL" b="0" dirty="0"/>
              <a:t>(</a:t>
            </a:r>
            <a:r>
              <a:rPr lang="pl-PL" b="0" i="1" dirty="0"/>
              <a:t>skrypt </a:t>
            </a:r>
            <a:r>
              <a:rPr lang="pl-PL" b="0" i="1" dirty="0" err="1" smtClean="0"/>
              <a:t>ReadQRCode</a:t>
            </a:r>
            <a:r>
              <a:rPr lang="pl-PL" b="0" dirty="0" smtClean="0"/>
              <a:t>)</a:t>
            </a:r>
            <a:endParaRPr lang="pl-PL" b="0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500034" y="1268760"/>
            <a:ext cx="8032406" cy="4660553"/>
          </a:xfrm>
        </p:spPr>
        <p:txBody>
          <a:bodyPr>
            <a:normAutofit/>
          </a:bodyPr>
          <a:lstStyle/>
          <a:p>
            <a:pPr indent="-285750">
              <a:buFont typeface="Wingdings" pitchFamily="2" charset="2"/>
              <a:buChar char="§"/>
            </a:pPr>
            <a:r>
              <a:rPr lang="pl-PL" sz="1800" dirty="0"/>
              <a:t>Program </a:t>
            </a:r>
            <a:r>
              <a:rPr lang="pl-PL" sz="1800" b="1" i="1" dirty="0" smtClean="0"/>
              <a:t>AsBarcodeScanner.exe</a:t>
            </a:r>
          </a:p>
          <a:p>
            <a:pPr lvl="1">
              <a:buFont typeface="Arial" pitchFamily="34" charset="0"/>
              <a:buChar char="•"/>
            </a:pPr>
            <a:r>
              <a:rPr lang="pl-PL" sz="1800" dirty="0" smtClean="0"/>
              <a:t>Wyświetla okno z obrazem z kamery i analizuje obraz. Gdy rozpozna kod QR, to się zamyka i zwraca na wyjściu rozpoznany kod.</a:t>
            </a:r>
          </a:p>
          <a:p>
            <a:pPr lvl="1">
              <a:buFont typeface="Arial" pitchFamily="34" charset="0"/>
              <a:buChar char="•"/>
            </a:pPr>
            <a:r>
              <a:rPr lang="pl-PL" sz="1800" dirty="0"/>
              <a:t>Wykorzystuje </a:t>
            </a:r>
            <a:r>
              <a:rPr lang="pl-PL" sz="1800" dirty="0" smtClean="0"/>
              <a:t>biblioteki (GPL):</a:t>
            </a:r>
          </a:p>
          <a:p>
            <a:pPr lvl="2"/>
            <a:r>
              <a:rPr lang="pl-PL" sz="1800" b="1" i="1" dirty="0" err="1" smtClean="0"/>
              <a:t>AForge</a:t>
            </a:r>
            <a:r>
              <a:rPr lang="pl-PL" sz="1800" dirty="0" smtClean="0"/>
              <a:t> – przechwytywanie obrazu z kamery  </a:t>
            </a:r>
            <a:r>
              <a:rPr lang="pl-PL" sz="1800" dirty="0" smtClean="0">
                <a:hlinkClick r:id="rId3"/>
              </a:rPr>
              <a:t>http</a:t>
            </a:r>
            <a:r>
              <a:rPr lang="pl-PL" sz="1800" dirty="0">
                <a:hlinkClick r:id="rId3"/>
              </a:rPr>
              <a:t>://</a:t>
            </a:r>
            <a:r>
              <a:rPr lang="pl-PL" sz="1800" dirty="0" smtClean="0">
                <a:hlinkClick r:id="rId3"/>
              </a:rPr>
              <a:t>www.aforgenet.com</a:t>
            </a:r>
            <a:endParaRPr lang="pl-PL" sz="1800" dirty="0" smtClean="0"/>
          </a:p>
          <a:p>
            <a:pPr lvl="2"/>
            <a:r>
              <a:rPr lang="pl-PL" sz="1800" b="1" i="1" dirty="0" err="1" smtClean="0"/>
              <a:t>ZXing.Net</a:t>
            </a:r>
            <a:r>
              <a:rPr lang="pl-PL" sz="1800" dirty="0" smtClean="0"/>
              <a:t> – analiza obrazu, rozpoznawanie kodów QR </a:t>
            </a:r>
            <a:r>
              <a:rPr lang="pl-PL" sz="1800" dirty="0" smtClean="0">
                <a:hlinkClick r:id="rId4"/>
              </a:rPr>
              <a:t>http</a:t>
            </a:r>
            <a:r>
              <a:rPr lang="pl-PL" sz="1800" dirty="0">
                <a:hlinkClick r:id="rId4"/>
              </a:rPr>
              <a:t>://</a:t>
            </a:r>
            <a:r>
              <a:rPr lang="pl-PL" sz="1800" dirty="0" smtClean="0">
                <a:hlinkClick r:id="rId4"/>
              </a:rPr>
              <a:t>zxingnet.codeplex.com</a:t>
            </a:r>
            <a:endParaRPr lang="pl-PL" sz="1800" dirty="0" smtClean="0"/>
          </a:p>
          <a:p>
            <a:pPr lvl="1">
              <a:buFont typeface="Arial" pitchFamily="34" charset="0"/>
              <a:buChar char="•"/>
            </a:pPr>
            <a:r>
              <a:rPr lang="pl-PL" sz="1800" dirty="0" smtClean="0"/>
              <a:t>Opcjonalny parametr -</a:t>
            </a:r>
            <a:r>
              <a:rPr lang="pl-PL" sz="1800" dirty="0" err="1" smtClean="0"/>
              <a:t>device</a:t>
            </a:r>
            <a:r>
              <a:rPr lang="pl-PL" sz="1800" dirty="0" smtClean="0"/>
              <a:t>=xx</a:t>
            </a:r>
            <a:endParaRPr lang="pl-PL" sz="1800" dirty="0"/>
          </a:p>
          <a:p>
            <a:pPr>
              <a:buFont typeface="Arial" pitchFamily="34" charset="0"/>
              <a:buChar char="•"/>
            </a:pPr>
            <a:endParaRPr lang="pl-PL" sz="1800" dirty="0" smtClean="0"/>
          </a:p>
          <a:p>
            <a:pPr>
              <a:buFont typeface="Wingdings" pitchFamily="2" charset="2"/>
              <a:buChar char="§"/>
            </a:pPr>
            <a:r>
              <a:rPr lang="pl-PL" sz="1800" dirty="0" smtClean="0"/>
              <a:t>Skrypt</a:t>
            </a:r>
          </a:p>
          <a:p>
            <a:pPr lvl="1">
              <a:buFont typeface="Arial" pitchFamily="34" charset="0"/>
              <a:buChar char="•"/>
            </a:pPr>
            <a:r>
              <a:rPr lang="pl-PL" sz="1800" dirty="0" smtClean="0"/>
              <a:t>Parametr – nazwa zmiennej</a:t>
            </a:r>
          </a:p>
          <a:p>
            <a:pPr lvl="1">
              <a:buFont typeface="Arial" pitchFamily="34" charset="0"/>
              <a:buChar char="•"/>
            </a:pPr>
            <a:r>
              <a:rPr lang="pl-PL" sz="1800" dirty="0" smtClean="0"/>
              <a:t>Uruchamia </a:t>
            </a:r>
            <a:r>
              <a:rPr lang="pl-PL" sz="1800" i="1" dirty="0" smtClean="0"/>
              <a:t>AsBarcodeScanner.exe </a:t>
            </a:r>
            <a:r>
              <a:rPr lang="pl-PL" sz="1800" dirty="0" smtClean="0"/>
              <a:t>i zapisuje do zmiennej wynik jego działania</a:t>
            </a:r>
            <a:endParaRPr lang="pl-PL" sz="1800" i="1" dirty="0"/>
          </a:p>
          <a:p>
            <a:pPr lvl="1">
              <a:buFont typeface="Arial" pitchFamily="34" charset="0"/>
              <a:buChar char="•"/>
            </a:pPr>
            <a:endParaRPr lang="pl-PL" sz="1800" dirty="0" smtClean="0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31BCCEA6-A9A6-43CE-B721-826690C7608F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7667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Dziękuję za uwagę</a:t>
            </a:r>
            <a:endParaRPr lang="pl-PL" dirty="0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CA47E7-69A7-4936-9991-F3C11DD032AC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6" name="Obraz 5" descr="flaga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5984" y="2571744"/>
            <a:ext cx="2039116" cy="3008382"/>
          </a:xfrm>
          <a:prstGeom prst="rect">
            <a:avLst/>
          </a:prstGeom>
        </p:spPr>
      </p:pic>
      <p:sp>
        <p:nvSpPr>
          <p:cNvPr id="7" name="pole tekstowe 6"/>
          <p:cNvSpPr txBox="1"/>
          <p:nvPr/>
        </p:nvSpPr>
        <p:spPr>
          <a:xfrm>
            <a:off x="5929322" y="2571744"/>
            <a:ext cx="2571768" cy="846386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pl-PL" sz="1300" b="1" dirty="0" smtClean="0">
                <a:solidFill>
                  <a:srgbClr val="525552"/>
                </a:solidFill>
                <a:latin typeface="Verdana" pitchFamily="34" charset="0"/>
              </a:rPr>
              <a:t>ASKOM</a:t>
            </a:r>
            <a:r>
              <a:rPr lang="pl-PL" sz="1300" dirty="0" smtClean="0">
                <a:solidFill>
                  <a:srgbClr val="525552"/>
                </a:solidFill>
                <a:latin typeface="Verdana" pitchFamily="34" charset="0"/>
              </a:rPr>
              <a:t> </a:t>
            </a:r>
            <a:r>
              <a:rPr lang="pl-PL" sz="1300" b="1" dirty="0" smtClean="0">
                <a:solidFill>
                  <a:srgbClr val="525552"/>
                </a:solidFill>
                <a:latin typeface="Verdana" pitchFamily="34" charset="0"/>
              </a:rPr>
              <a:t>Sp. z o.o.</a:t>
            </a:r>
          </a:p>
          <a:p>
            <a:pPr>
              <a:spcAft>
                <a:spcPts val="1200"/>
              </a:spcAft>
            </a:pPr>
            <a:r>
              <a:rPr lang="pl-PL" sz="1300" dirty="0" smtClean="0">
                <a:solidFill>
                  <a:srgbClr val="525552"/>
                </a:solidFill>
                <a:latin typeface="Verdana" pitchFamily="34" charset="0"/>
              </a:rPr>
              <a:t>ul. Józefa Sowińskiego 13</a:t>
            </a:r>
            <a:br>
              <a:rPr lang="pl-PL" sz="1300" dirty="0" smtClean="0">
                <a:solidFill>
                  <a:srgbClr val="525552"/>
                </a:solidFill>
                <a:latin typeface="Verdana" pitchFamily="34" charset="0"/>
              </a:rPr>
            </a:br>
            <a:r>
              <a:rPr lang="pl-PL" sz="1300" dirty="0" smtClean="0">
                <a:solidFill>
                  <a:srgbClr val="525552"/>
                </a:solidFill>
                <a:latin typeface="Verdana" pitchFamily="34" charset="0"/>
              </a:rPr>
              <a:t>44-100 Gliwice</a:t>
            </a:r>
            <a:endParaRPr lang="pl-PL" sz="1300" dirty="0">
              <a:solidFill>
                <a:srgbClr val="525552"/>
              </a:solidFill>
              <a:latin typeface="Verdana" pitchFamily="34" charset="0"/>
            </a:endParaRPr>
          </a:p>
        </p:txBody>
      </p:sp>
      <p:sp>
        <p:nvSpPr>
          <p:cNvPr id="9" name="pole tekstowe 8"/>
          <p:cNvSpPr txBox="1"/>
          <p:nvPr/>
        </p:nvSpPr>
        <p:spPr>
          <a:xfrm>
            <a:off x="5929322" y="5013176"/>
            <a:ext cx="2571768" cy="646331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pl-PL" sz="1300" b="1" dirty="0" smtClean="0">
                <a:solidFill>
                  <a:srgbClr val="525552"/>
                </a:solidFill>
                <a:latin typeface="Verdana" pitchFamily="34" charset="0"/>
              </a:rPr>
              <a:t>Michał Thiele</a:t>
            </a:r>
          </a:p>
          <a:p>
            <a:pPr>
              <a:spcAft>
                <a:spcPts val="1200"/>
              </a:spcAft>
            </a:pPr>
            <a:r>
              <a:rPr lang="pl-PL" sz="1300" dirty="0" smtClean="0">
                <a:solidFill>
                  <a:srgbClr val="525552"/>
                </a:solidFill>
                <a:latin typeface="Verdana" pitchFamily="34" charset="0"/>
              </a:rPr>
              <a:t>mth@askom.com.pl</a:t>
            </a:r>
            <a:endParaRPr lang="pl-PL" sz="1300" dirty="0">
              <a:solidFill>
                <a:srgbClr val="525552"/>
              </a:solidFill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2049</TotalTime>
  <Words>521</Words>
  <Application>Microsoft Office PowerPoint</Application>
  <PresentationFormat>Pokaz na ekranie (4:3)</PresentationFormat>
  <Paragraphs>124</Paragraphs>
  <Slides>9</Slides>
  <Notes>9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9</vt:i4>
      </vt:variant>
    </vt:vector>
  </HeadingPairs>
  <TitlesOfParts>
    <vt:vector size="10" baseType="lpstr">
      <vt:lpstr>Motyw pakietu Office</vt:lpstr>
      <vt:lpstr>  Przykłady zastosowań skryptów w aplikacjach Asix.Evo </vt:lpstr>
      <vt:lpstr>Plan prezentacji</vt:lpstr>
      <vt:lpstr>Nowości w skryptach Asix.Evo</vt:lpstr>
      <vt:lpstr>Porady i dobre praktyki pisania skryptów</vt:lpstr>
      <vt:lpstr>Przykład :  Odczyt danych z arkuszy MS Excel (skrypt ExcelReader)</vt:lpstr>
      <vt:lpstr>Przykład :  Zapis danych do bazy MS SQL (skrypt SQLWriter)</vt:lpstr>
      <vt:lpstr>Przykład :  Wydruk alarmów bieżących (skrypt AlarmPrint)</vt:lpstr>
      <vt:lpstr>Przykład :  Odczyt kodów QR (skrypt ReadQRCode)</vt:lpstr>
      <vt:lpstr>Dziękuję za uwagę</vt:lpstr>
    </vt:vector>
  </TitlesOfParts>
  <Company>Askom Sp. z o.o.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BPi</dc:creator>
  <cp:lastModifiedBy>MTh</cp:lastModifiedBy>
  <cp:revision>556</cp:revision>
  <dcterms:created xsi:type="dcterms:W3CDTF">2009-09-16T14:12:54Z</dcterms:created>
  <dcterms:modified xsi:type="dcterms:W3CDTF">2013-05-14T10:12:50Z</dcterms:modified>
</cp:coreProperties>
</file>