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320" r:id="rId3"/>
    <p:sldId id="281" r:id="rId4"/>
    <p:sldId id="321" r:id="rId5"/>
    <p:sldId id="322" r:id="rId6"/>
    <p:sldId id="323" r:id="rId7"/>
    <p:sldId id="308" r:id="rId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B74"/>
    <a:srgbClr val="272F31"/>
    <a:srgbClr val="2A363E"/>
    <a:srgbClr val="25292C"/>
    <a:srgbClr val="FDD318"/>
    <a:srgbClr val="1F517B"/>
    <a:srgbClr val="215579"/>
    <a:srgbClr val="424A4D"/>
    <a:srgbClr val="283A40"/>
    <a:srgbClr val="303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9" autoAdjust="0"/>
  </p:normalViewPr>
  <p:slideViewPr>
    <p:cSldViewPr>
      <p:cViewPr>
        <p:scale>
          <a:sx n="100" d="100"/>
          <a:sy n="100" d="100"/>
        </p:scale>
        <p:origin x="-946" y="-1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6982E-F1A2-4C18-8E8A-87707FDD6052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68787-226D-4592-99DF-13597F90C21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9141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Slajd tytułowy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5846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3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4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6</a:t>
            </a:fld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7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 descr="Obrazek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3307087"/>
          </a:xfrm>
          <a:prstGeom prst="rect">
            <a:avLst/>
          </a:prstGeom>
        </p:spPr>
      </p:pic>
      <p:pic>
        <p:nvPicPr>
          <p:cNvPr id="20" name="Obraz 19" descr="kul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2556" y="284981"/>
            <a:ext cx="8441444" cy="6858881"/>
          </a:xfrm>
          <a:prstGeom prst="rect">
            <a:avLst/>
          </a:prstGeom>
        </p:spPr>
      </p:pic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179512" y="4869160"/>
            <a:ext cx="8784976" cy="64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ts val="23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wpisać tytuł prezentacji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1520" y="6448251"/>
            <a:ext cx="946448" cy="365125"/>
          </a:xfrm>
        </p:spPr>
        <p:txBody>
          <a:bodyPr/>
          <a:lstStyle/>
          <a:p>
            <a:fld id="{FF2F4BD7-23D3-44AC-BC7E-A1E1CFD9B6D1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320" y="6448251"/>
            <a:ext cx="1563086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9" name="Obraz 8" descr="ASKOM_0_153_153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pic>
        <p:nvPicPr>
          <p:cNvPr id="22" name="Obraz 21" descr="logo_asixevo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516216" y="404664"/>
            <a:ext cx="2066549" cy="877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med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EC50CFA-5048-4D9A-948F-F55539D2A9D7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dal2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7624" y="4482220"/>
            <a:ext cx="952500" cy="914400"/>
          </a:xfrm>
          <a:prstGeom prst="rect">
            <a:avLst/>
          </a:prstGeom>
        </p:spPr>
      </p:pic>
      <p:pic>
        <p:nvPicPr>
          <p:cNvPr id="21" name="Obraz 20" descr="medal1_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915816" y="4482220"/>
            <a:ext cx="928694" cy="910120"/>
          </a:xfrm>
          <a:prstGeom prst="rect">
            <a:avLst/>
          </a:prstGeom>
        </p:spPr>
      </p:pic>
      <p:pic>
        <p:nvPicPr>
          <p:cNvPr id="22" name="Obraz 21" descr="asix_medal_2_b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604224" y="4437112"/>
            <a:ext cx="1047896" cy="981212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115616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Nagroda Międzynarodowych Targów SOFTARG '95 </a:t>
            </a:r>
          </a:p>
          <a:p>
            <a:r>
              <a:rPr lang="pl-PL" sz="1000" dirty="0" smtClean="0"/>
              <a:t>w Katowicach</a:t>
            </a: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2699792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'98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5" name="pole tekstowe 24"/>
          <p:cNvSpPr txBox="1"/>
          <p:nvPr userDrawn="1"/>
        </p:nvSpPr>
        <p:spPr>
          <a:xfrm>
            <a:off x="4572000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2005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6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971600" y="1268760"/>
            <a:ext cx="7272808" cy="4714527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pic>
        <p:nvPicPr>
          <p:cNvPr id="1026" name="Picture 2" descr="S:\ASKOM\dokumentacja_ASIX\PREZENTACJE_SZABLONY\ASIX_7_szablon_prezentacji\grafika\FROST&amp;SULLIVAN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1703" y="4482220"/>
            <a:ext cx="964633" cy="914400"/>
          </a:xfrm>
          <a:prstGeom prst="rect">
            <a:avLst/>
          </a:prstGeom>
          <a:noFill/>
        </p:spPr>
      </p:pic>
      <p:sp>
        <p:nvSpPr>
          <p:cNvPr id="27" name="pole tekstowe 26"/>
          <p:cNvSpPr txBox="1"/>
          <p:nvPr userDrawn="1"/>
        </p:nvSpPr>
        <p:spPr>
          <a:xfrm>
            <a:off x="6459598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2010 Price Performance Value Leadership Award</a:t>
            </a:r>
          </a:p>
          <a:p>
            <a:r>
              <a:rPr lang="en-US" sz="1000" dirty="0" err="1" smtClean="0"/>
              <a:t>przyznana</a:t>
            </a:r>
            <a:r>
              <a:rPr lang="en-US" sz="1000" dirty="0" smtClean="0"/>
              <a:t> </a:t>
            </a:r>
            <a:r>
              <a:rPr lang="en-US" sz="1000" dirty="0" err="1" smtClean="0"/>
              <a:t>przez</a:t>
            </a:r>
            <a:r>
              <a:rPr lang="en-US" sz="1000" dirty="0" smtClean="0"/>
              <a:t> Frost &amp; Sullivan</a:t>
            </a:r>
            <a:endParaRPr lang="en-US" sz="1000" dirty="0"/>
          </a:p>
        </p:txBody>
      </p:sp>
      <p:sp>
        <p:nvSpPr>
          <p:cNvPr id="28" name="Prostokąt 27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0" name="Łącznik prosty 2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Obraz 30" descr="ASKOM_0_153_153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mat_struktury_system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9" name="Prostokąt 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grafika_ogól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az 21" descr="asix_ogólni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93804" y="2643182"/>
            <a:ext cx="5450195" cy="4214818"/>
          </a:xfrm>
          <a:prstGeom prst="rect">
            <a:avLst/>
          </a:prstGeom>
        </p:spPr>
      </p:pic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268760"/>
            <a:ext cx="4643438" cy="466055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5454242E-79A5-44E5-8F4F-6C553527794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zentacja_wybranego_modułu_asix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AE789EF0-8EAE-4524-8155-89CF82CBDD34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928802"/>
            <a:ext cx="3143272" cy="4000511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0" name="Łącznik prosty 1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spożywczy_herb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C9D7ED13-9CE2-4EA7-B643-67C0E8F0C7C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  <p:pic>
        <p:nvPicPr>
          <p:cNvPr id="30" name="Obraz 29" descr="PRZEMYSŁ_HERBACIAN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3968" y="2276872"/>
            <a:ext cx="4608512" cy="3663910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erencje_spożywcz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pic>
        <p:nvPicPr>
          <p:cNvPr id="22" name="Obraz 21" descr="ref_spozywcz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285992"/>
            <a:ext cx="4352553" cy="3529591"/>
          </a:xfrm>
          <a:prstGeom prst="rect">
            <a:avLst/>
          </a:prstGeom>
        </p:spPr>
      </p:pic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2CF1045-9910-483C-9A21-D6621E0DB343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celuloz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594DD390-CB57-43B7-A11B-E00ED044638A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pl-PL" sz="1200" i="1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chemiczny_celulozow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06833" cy="339243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energetyka_ogól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6180D6D-C8C3-438E-893C-1CAB59B75AD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357430"/>
            <a:ext cx="4370841" cy="3493015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ektrow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0E6033D0-97FC-48A0-8DCB-443F846979FC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285992"/>
            <a:ext cx="4837186" cy="35935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_wo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9AE6C6B4-E714-4282-B0E8-298B1483760E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l_wodne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407417" cy="348387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six_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871296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7800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251520" y="1268760"/>
            <a:ext cx="6048672" cy="4660553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F06D107-2CBC-4B46-B673-0BA93F1AEBD7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5" name="Picture 3" descr="S:\ASKOM\dokumentacja_ASIX\PREZENTACJE_SZABLONY\ASIX_7_szablon_prezentacji\grafika\cd_AsixEvo7_transparentnt_tł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9540" y="1988840"/>
            <a:ext cx="2894460" cy="3097185"/>
          </a:xfrm>
          <a:prstGeom prst="rect">
            <a:avLst/>
          </a:prstGeom>
          <a:noFill/>
        </p:spPr>
      </p:pic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rozdzielnie_napi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BAC76101-3B9B-4462-A42A-1291EE5D0E6A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rozdzielnie_napięci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98273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misja_spa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06F466C6-F076-4CBD-9ED2-9E18CDE6FEB7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misja_spali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608585" cy="360274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onitoring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29E927E-CE97-454B-8BA3-AE2E8F0C2B9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onitoring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61697" cy="33649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budynki inteligent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B486ACE-2D02-4E3F-B8A3-15CB1956C886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budynki_inteligentn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370841" cy="351130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ES_LI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9376A53D-CE8C-4C2F-B75E-87A21277817D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MES_LIM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508001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linia produkcyj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E66710A-FE74-4E5B-8673-FF3556774B80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zarzadzanie_produkcj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6248" y="2428868"/>
            <a:ext cx="4526289" cy="345643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zakład_pr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6C61F3C5-6485-4BDF-B6C5-12B74FEFFED2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ES_zakład_pro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791466" cy="352044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dkład_ogólnego_zastosowa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2AB1C02A-F789-4FE3-86F8-6F66150BD10D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S_ilustracja_ogóln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071934" y="2214554"/>
            <a:ext cx="4901194" cy="3666752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is systemów referencyjny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D9499B5-C80F-4411-A65A-8A900CB121F9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4CFFCFB-A6D3-4BA6-A61F-3197B0DAE780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9" name="Prostokąt 8"/>
          <p:cNvSpPr/>
          <p:nvPr userDrawn="1"/>
        </p:nvSpPr>
        <p:spPr>
          <a:xfrm>
            <a:off x="0" y="90872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_wyróżniony_i_piramida_automaty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3600"/>
          </a:xfrm>
        </p:spPr>
        <p:txBody>
          <a:bodyPr/>
          <a:lstStyle/>
          <a:p>
            <a:fld id="{251F12AD-00FC-42A3-89BE-A54328D767E9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1928794" y="2571744"/>
            <a:ext cx="4910400" cy="3639600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pl-PL" dirty="0" smtClean="0"/>
              <a:t>Kliknij na ikonę, aby dodać rysunek piramidy automatyki i zarządzania produkcją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- zdjęcia ma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EC3EDFB8-40D9-47D1-9D60-BF6192518274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285720" y="1785927"/>
            <a:ext cx="2850376" cy="217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ymbol zastępczy obrazu 37"/>
          <p:cNvSpPr>
            <a:spLocks noGrp="1"/>
          </p:cNvSpPr>
          <p:nvPr>
            <p:ph type="pic" sz="quarter" idx="18" hasCustomPrompt="1"/>
          </p:nvPr>
        </p:nvSpPr>
        <p:spPr>
          <a:xfrm>
            <a:off x="357158" y="1857364"/>
            <a:ext cx="2701800" cy="2034900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2" name="Prostokąt 21"/>
          <p:cNvSpPr>
            <a:spLocks noChangeAspect="1"/>
          </p:cNvSpPr>
          <p:nvPr userDrawn="1"/>
        </p:nvSpPr>
        <p:spPr>
          <a:xfrm>
            <a:off x="3143240" y="2428868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Symbol zastępczy obrazu 37"/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3214678" y="2500306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6" name="Prostokąt 25"/>
          <p:cNvSpPr>
            <a:spLocks noChangeAspect="1"/>
          </p:cNvSpPr>
          <p:nvPr userDrawn="1"/>
        </p:nvSpPr>
        <p:spPr>
          <a:xfrm>
            <a:off x="6000760" y="3571876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Symbol zastępczy obrazu 37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072198" y="3643314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cxnSp>
        <p:nvCxnSpPr>
          <p:cNvPr id="29" name="Łącznik prosty 28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Obraz 32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14" name="Prostokąt 13"/>
          <p:cNvSpPr/>
          <p:nvPr userDrawn="1"/>
        </p:nvSpPr>
        <p:spPr>
          <a:xfrm>
            <a:off x="0" y="91043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4A7A0AFC-CE69-4038-ACE7-7976FFE5DF03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8" name="Obraz 2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00298" y="1785926"/>
            <a:ext cx="5429288" cy="4386817"/>
          </a:xfrm>
          <a:prstGeom prst="rect">
            <a:avLst/>
          </a:prstGeom>
        </p:spPr>
      </p:pic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A87DDA6-3915-445D-BD93-E2C7E5E74C65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48" y="1928802"/>
            <a:ext cx="5429288" cy="4386817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8068B31-3176-4D52-AF4A-7EC266C5C3E7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D559336B-577E-4467-9553-CAADC0921AC0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0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196752"/>
            <a:ext cx="8712968" cy="4929411"/>
          </a:xfrm>
        </p:spPr>
        <p:txBody>
          <a:bodyPr vert="horz">
            <a:normAutofit/>
          </a:bodyPr>
          <a:lstStyle>
            <a:lvl1pPr>
              <a:buFont typeface="Arial" pitchFamily="34" charset="0"/>
              <a:buNone/>
              <a:defRPr sz="1400"/>
            </a:lvl1pPr>
          </a:lstStyle>
          <a:p>
            <a:pPr lvl="0"/>
            <a:r>
              <a:rPr lang="pl-PL" dirty="0" smtClean="0"/>
              <a:t>Kliknij, aby dodać tekst</a:t>
            </a:r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+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 userDrawn="1"/>
        </p:nvSpPr>
        <p:spPr>
          <a:xfrm>
            <a:off x="5929322" y="2214554"/>
            <a:ext cx="3000396" cy="22860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40A926F-FD43-4227-8C3E-8D3348F13753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6001200" y="2286000"/>
            <a:ext cx="2858400" cy="2142000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pl-PL" dirty="0" smtClean="0"/>
              <a:t>Kliknij na ikonę, aby wstawić zdjęcie. Tym sposobem zdjęcie zostanie automatycznie przycięte do wielkości niniejszego okna.</a:t>
            </a:r>
          </a:p>
        </p:txBody>
      </p:sp>
      <p:sp>
        <p:nvSpPr>
          <p:cNvPr id="23" name="Prostokąt 22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4" name="Łącznik prosty 23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wstawiania ramki ze zdjęciem o zmiennych rozmiar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8E5FEAF6-2F1A-4785-9B4D-24ABB9B0CC7A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y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87B9667-4B42-497D-8754-BD21A04E4B7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7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268760"/>
            <a:ext cx="8712968" cy="4857403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4DC6297-75D3-4AE7-87E7-BF3CA3598BA7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1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3311CE7-197F-4407-8EF5-F3892B76C712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</a:t>
            </a:r>
            <a:r>
              <a:rPr lang="pl-PL" dirty="0" err="1" smtClean="0"/>
              <a:t>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9FF23-1318-4EC4-9153-F2A903F04423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098000" y="6356350"/>
            <a:ext cx="1584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A0A35-2D3F-462D-A52D-7EB7C0242FF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51" r:id="rId3"/>
    <p:sldLayoutId id="2147483682" r:id="rId4"/>
    <p:sldLayoutId id="2147483652" r:id="rId5"/>
    <p:sldLayoutId id="2147483683" r:id="rId6"/>
    <p:sldLayoutId id="2147483650" r:id="rId7"/>
    <p:sldLayoutId id="2147483653" r:id="rId8"/>
    <p:sldLayoutId id="2147483654" r:id="rId9"/>
    <p:sldLayoutId id="2147483691" r:id="rId10"/>
    <p:sldLayoutId id="2147483655" r:id="rId11"/>
    <p:sldLayoutId id="2147483674" r:id="rId12"/>
    <p:sldLayoutId id="2147483676" r:id="rId13"/>
    <p:sldLayoutId id="2147483656" r:id="rId14"/>
    <p:sldLayoutId id="2147483693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4" r:id="rId22"/>
    <p:sldLayoutId id="2147483666" r:id="rId23"/>
    <p:sldLayoutId id="2147483667" r:id="rId24"/>
    <p:sldLayoutId id="2147483669" r:id="rId25"/>
    <p:sldLayoutId id="2147483672" r:id="rId26"/>
    <p:sldLayoutId id="2147483673" r:id="rId27"/>
    <p:sldLayoutId id="2147483677" r:id="rId28"/>
    <p:sldLayoutId id="2147483678" r:id="rId29"/>
    <p:sldLayoutId id="2147483679" r:id="rId30"/>
    <p:sldLayoutId id="2147483680" r:id="rId31"/>
    <p:sldLayoutId id="2147483684" r:id="rId32"/>
    <p:sldLayoutId id="2147483681" r:id="rId33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89898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35"/>
        </a:buBlip>
        <a:defRPr sz="1800" b="0" kern="1200">
          <a:solidFill>
            <a:srgbClr val="5256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400" kern="1200">
          <a:solidFill>
            <a:srgbClr val="52565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400" kern="1200">
          <a:solidFill>
            <a:srgbClr val="52565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0" dirty="0"/>
              <a:t/>
            </a:r>
            <a:br>
              <a:rPr lang="pl-PL" b="0" dirty="0"/>
            </a:br>
            <a:r>
              <a:rPr lang="pl-PL" b="0" dirty="0"/>
              <a:t> </a:t>
            </a:r>
            <a:r>
              <a:rPr lang="pl-PL" b="0" dirty="0" smtClean="0"/>
              <a:t> </a:t>
            </a:r>
            <a:r>
              <a:rPr lang="pl-PL" dirty="0"/>
              <a:t>Harmonogramowanie pracy urządzeń </a:t>
            </a:r>
            <a:endParaRPr lang="pl-PL" dirty="0"/>
          </a:p>
        </p:txBody>
      </p:sp>
      <p:sp>
        <p:nvSpPr>
          <p:cNvPr id="15" name="Symbol zastępczy daty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9FA34-3502-458C-AFDD-9D8FD786E9A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6" name="Symbol zastępczy stopki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 smtClean="0"/>
          </a:p>
        </p:txBody>
      </p:sp>
      <p:sp>
        <p:nvSpPr>
          <p:cNvPr id="5" name="pole tekstowe 4"/>
          <p:cNvSpPr txBox="1"/>
          <p:nvPr/>
        </p:nvSpPr>
        <p:spPr>
          <a:xfrm>
            <a:off x="251520" y="5949280"/>
            <a:ext cx="3312368" cy="292388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Michał Thiele </a:t>
            </a: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mth@askom.com.pl</a:t>
            </a:r>
            <a:endParaRPr lang="pl-PL" sz="1300" dirty="0">
              <a:solidFill>
                <a:srgbClr val="525552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Plan prezentacji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AutoNum type="arabicPeriod"/>
            </a:pPr>
            <a:r>
              <a:rPr lang="pl-PL" sz="2000" b="1" dirty="0" smtClean="0"/>
              <a:t>Cechy i zastosowanie systemu harmonogramów</a:t>
            </a:r>
          </a:p>
          <a:p>
            <a:pPr>
              <a:buAutoNum type="arabicPeriod"/>
            </a:pPr>
            <a:endParaRPr lang="pl-PL" sz="2000" b="1" dirty="0" smtClean="0"/>
          </a:p>
          <a:p>
            <a:pPr>
              <a:buAutoNum type="arabicPeriod"/>
            </a:pPr>
            <a:r>
              <a:rPr lang="pl-PL" sz="2000" b="1" dirty="0" smtClean="0"/>
              <a:t>Definiowanie harmonogramów</a:t>
            </a:r>
          </a:p>
          <a:p>
            <a:pPr>
              <a:buFontTx/>
              <a:buAutoNum type="arabicPeriod"/>
            </a:pPr>
            <a:endParaRPr lang="pl-PL" sz="2000" b="1" dirty="0" smtClean="0"/>
          </a:p>
          <a:p>
            <a:pPr>
              <a:buAutoNum type="arabicPeriod"/>
            </a:pPr>
            <a:r>
              <a:rPr lang="pl-PL" sz="2000" b="1" dirty="0" smtClean="0"/>
              <a:t>Definiowanie cykli harmonogramów</a:t>
            </a:r>
          </a:p>
          <a:p>
            <a:pPr lvl="1">
              <a:buFont typeface="Arial" pitchFamily="34" charset="0"/>
              <a:buChar char="•"/>
            </a:pPr>
            <a:r>
              <a:rPr lang="pl-PL" sz="2000" b="1" dirty="0" smtClean="0"/>
              <a:t>Jednokrotne</a:t>
            </a:r>
          </a:p>
          <a:p>
            <a:pPr lvl="1">
              <a:buFont typeface="Arial" pitchFamily="34" charset="0"/>
              <a:buChar char="•"/>
            </a:pPr>
            <a:r>
              <a:rPr lang="pl-PL" sz="2000" b="1" dirty="0" smtClean="0"/>
              <a:t>Cykliczne</a:t>
            </a:r>
          </a:p>
          <a:p>
            <a:pPr lvl="1">
              <a:buFont typeface="Arial" pitchFamily="34" charset="0"/>
              <a:buChar char="•"/>
            </a:pPr>
            <a:r>
              <a:rPr lang="pl-PL" sz="2000" b="1" dirty="0" smtClean="0"/>
              <a:t>Plikowe</a:t>
            </a:r>
          </a:p>
          <a:p>
            <a:pPr lvl="1">
              <a:buFont typeface="Arial" pitchFamily="34" charset="0"/>
              <a:buChar char="•"/>
            </a:pPr>
            <a:endParaRPr lang="pl-PL" sz="2000" b="1" dirty="0" smtClean="0"/>
          </a:p>
          <a:p>
            <a:pPr>
              <a:buFont typeface="Wingdings" pitchFamily="2" charset="2"/>
              <a:buChar char="§"/>
            </a:pPr>
            <a:r>
              <a:rPr lang="pl-PL" sz="2000" b="1" dirty="0" smtClean="0"/>
              <a:t>Definiowanie kategorii </a:t>
            </a:r>
            <a:r>
              <a:rPr lang="pl-PL" sz="2000" b="1" dirty="0"/>
              <a:t>dni</a:t>
            </a:r>
          </a:p>
          <a:p>
            <a:pPr lvl="1">
              <a:buFont typeface="Arial" pitchFamily="34" charset="0"/>
              <a:buChar char="•"/>
            </a:pPr>
            <a:endParaRPr lang="pl-PL" sz="2000" b="1" dirty="0" smtClean="0"/>
          </a:p>
          <a:p>
            <a:pPr lvl="1">
              <a:buFont typeface="Arial" pitchFamily="34" charset="0"/>
              <a:buChar char="•"/>
            </a:pP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Cechy i zastosowanie </a:t>
            </a:r>
            <a:r>
              <a:rPr lang="pl-PL" dirty="0" smtClean="0"/>
              <a:t>systemu harmonogramów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8032406" cy="466055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Zaawansowane planowanie wykonywania akcji operatorskich (np. sterowań)</a:t>
            </a:r>
          </a:p>
          <a:p>
            <a:pPr>
              <a:buFont typeface="Wingdings" pitchFamily="2" charset="2"/>
              <a:buChar char="§"/>
            </a:pPr>
            <a:endParaRPr lang="pl-PL" sz="1800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W odróżnieniu do terminarza, udostępnia możliwość konfigurowania cykli harmonogramów w trybie operatora (edytor cykli wywoływany akcją operatorską)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Graficzna prezentacja cykli w postaci wykresu Gantta</a:t>
            </a:r>
          </a:p>
          <a:p>
            <a:pPr>
              <a:buFont typeface="Wingdings" pitchFamily="2" charset="2"/>
              <a:buChar char="§"/>
            </a:pPr>
            <a:endParaRPr lang="pl-PL" sz="1800" b="1" dirty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Możliwość definiowania własnych kategorii dni (np. święta)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Możliwość pracy w trybie wielostanowiskowym  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/>
              <a:t>Tryby zapisu konfiguracji: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b="1" dirty="0"/>
              <a:t>Lokalny – niezależny plik na każdym stanowisku</a:t>
            </a:r>
          </a:p>
          <a:p>
            <a:pPr lvl="1">
              <a:buFont typeface="Arial" pitchFamily="34" charset="0"/>
              <a:buChar char="•"/>
            </a:pPr>
            <a:r>
              <a:rPr lang="pl-PL" sz="1800" b="1" dirty="0"/>
              <a:t>Centralny – w ramach centralnego systemu zabezpieczeń (baza SQL)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Definiowanie harmonogramów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8032406" cy="466055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Typ harmonogramu: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b="1" dirty="0" smtClean="0"/>
              <a:t>Pojedyncza akcja</a:t>
            </a:r>
          </a:p>
          <a:p>
            <a:pPr lvl="1">
              <a:buFont typeface="Arial" pitchFamily="34" charset="0"/>
              <a:buChar char="•"/>
            </a:pPr>
            <a:r>
              <a:rPr lang="pl-PL" sz="1800" b="1" dirty="0" smtClean="0"/>
              <a:t>Akcje początku i końca</a:t>
            </a:r>
          </a:p>
          <a:p>
            <a:pPr lvl="1">
              <a:buFont typeface="Arial" pitchFamily="34" charset="0"/>
              <a:buChar char="•"/>
            </a:pPr>
            <a:endParaRPr lang="pl-PL" sz="1800" b="1" dirty="0" smtClean="0"/>
          </a:p>
          <a:p>
            <a:pPr lvl="1">
              <a:buFont typeface="Arial" pitchFamily="34" charset="0"/>
              <a:buChar char="•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Opis wielojęzyczny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Opcjonalne parametry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Tryby uruchamiania (indywidualne dla stanowisk):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b="1" dirty="0" smtClean="0"/>
              <a:t>Lokalnie</a:t>
            </a:r>
          </a:p>
          <a:p>
            <a:pPr lvl="1">
              <a:buFont typeface="Arial" pitchFamily="34" charset="0"/>
              <a:buChar char="•"/>
            </a:pPr>
            <a:r>
              <a:rPr lang="pl-PL" sz="1800" b="1" dirty="0" smtClean="0"/>
              <a:t>Centralnie według priorytetów</a:t>
            </a:r>
            <a:endParaRPr lang="pl-PL" sz="1800" b="1" dirty="0"/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24743"/>
            <a:ext cx="4956274" cy="349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536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45024"/>
            <a:ext cx="434855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Definiowanie cykli harmonogramów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4792046" cy="466055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Możliwość wielokrotnego definiowania cykli tego samego lub różnych harmonogramów z indywidualnymi parametrami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Podgląd cykli na wykresie Gantta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Rodzaje cykli: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b="1" dirty="0" smtClean="0"/>
              <a:t>Jednokrotne (punkt w czasie lub zakres)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b="1" dirty="0" smtClean="0"/>
              <a:t>Okresowe:</a:t>
            </a:r>
          </a:p>
          <a:p>
            <a:pPr lvl="2">
              <a:buFont typeface="Wingdings" pitchFamily="2" charset="2"/>
              <a:buChar char="Ø"/>
            </a:pPr>
            <a:r>
              <a:rPr lang="pl-PL" sz="1800" b="1" dirty="0" smtClean="0"/>
              <a:t>Dni tygodnia</a:t>
            </a:r>
          </a:p>
          <a:p>
            <a:pPr lvl="2">
              <a:buFont typeface="Wingdings" pitchFamily="2" charset="2"/>
              <a:buChar char="Ø"/>
            </a:pPr>
            <a:r>
              <a:rPr lang="pl-PL" sz="1800" b="1" dirty="0" smtClean="0"/>
              <a:t>Dzień miesiąca</a:t>
            </a:r>
          </a:p>
          <a:p>
            <a:pPr lvl="2">
              <a:buFont typeface="Wingdings" pitchFamily="2" charset="2"/>
              <a:buChar char="Ø"/>
            </a:pPr>
            <a:r>
              <a:rPr lang="pl-PL" sz="1800" b="1" dirty="0" smtClean="0"/>
              <a:t>Kategorie dni</a:t>
            </a:r>
          </a:p>
          <a:p>
            <a:pPr lvl="1">
              <a:buFont typeface="Arial" pitchFamily="34" charset="0"/>
              <a:buChar char="•"/>
            </a:pPr>
            <a:r>
              <a:rPr lang="pl-PL" sz="1800" b="1" dirty="0" smtClean="0"/>
              <a:t>Definiowane w pliku </a:t>
            </a:r>
          </a:p>
          <a:p>
            <a:pPr lvl="1">
              <a:buFont typeface="Arial" pitchFamily="34" charset="0"/>
              <a:buChar char="•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Dla okresowych cykli możliwość zdefiniowania wyjątków oraz okresu obowiązywania</a:t>
            </a:r>
            <a:endParaRPr lang="pl-PL" sz="1800" b="1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052736"/>
            <a:ext cx="2736304" cy="240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3707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Definiowanie kategorii </a:t>
            </a:r>
            <a:r>
              <a:rPr lang="pl-PL" dirty="0"/>
              <a:t>dni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4432006" cy="466055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Tworzenia własnych kategorii dni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Możliwość wypełnienia predefiniowanymi zestawami dni (Weekendy, Polskie Święta, Dni robocze)</a:t>
            </a:r>
          </a:p>
          <a:p>
            <a:pPr>
              <a:buFont typeface="Wingdings" pitchFamily="2" charset="2"/>
              <a:buChar char="§"/>
            </a:pPr>
            <a:endParaRPr lang="pl-PL" sz="1800" b="1" dirty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Podgląd i edycja dni na kalendarzu lub w tabeli</a:t>
            </a:r>
          </a:p>
          <a:p>
            <a:pPr>
              <a:buFont typeface="Wingdings" pitchFamily="2" charset="2"/>
              <a:buChar char="§"/>
            </a:pPr>
            <a:endParaRPr lang="pl-PL" sz="1800" b="1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22828"/>
            <a:ext cx="3953892" cy="302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78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Dziękuję za uwagę</a:t>
            </a:r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CA47E7-69A7-4936-9991-F3C11DD032AC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6" name="Obraz 5" descr="flaga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2571744"/>
            <a:ext cx="2039116" cy="3008382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5929322" y="2571744"/>
            <a:ext cx="2571768" cy="846386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ASKOM</a:t>
            </a: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 </a:t>
            </a: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Sp. z o.o.</a:t>
            </a:r>
          </a:p>
          <a:p>
            <a:pPr>
              <a:spcAft>
                <a:spcPts val="1200"/>
              </a:spcAft>
            </a:pP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ul. Józefa Sowińskiego 13</a:t>
            </a:r>
            <a:b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</a:b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44-100 Gliwice</a:t>
            </a:r>
            <a:endParaRPr lang="pl-PL" sz="1300" dirty="0">
              <a:solidFill>
                <a:srgbClr val="525552"/>
              </a:solidFill>
              <a:latin typeface="Verdana" pitchFamily="34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5929322" y="5013176"/>
            <a:ext cx="2571768" cy="646331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Michał Thiele</a:t>
            </a:r>
          </a:p>
          <a:p>
            <a:pPr>
              <a:spcAft>
                <a:spcPts val="1200"/>
              </a:spcAft>
            </a:pP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mth@askom.com.pl</a:t>
            </a:r>
            <a:endParaRPr lang="pl-PL" sz="1300" dirty="0">
              <a:solidFill>
                <a:srgbClr val="525552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2138</TotalTime>
  <Words>268</Words>
  <Application>Microsoft Office PowerPoint</Application>
  <PresentationFormat>Pokaz na ekranie (4:3)</PresentationFormat>
  <Paragraphs>89</Paragraphs>
  <Slides>7</Slides>
  <Notes>7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Motyw pakietu Office</vt:lpstr>
      <vt:lpstr>   Harmonogramowanie pracy urządzeń </vt:lpstr>
      <vt:lpstr>Plan prezentacji</vt:lpstr>
      <vt:lpstr>Cechy i zastosowanie systemu harmonogramów</vt:lpstr>
      <vt:lpstr>Definiowanie harmonogramów</vt:lpstr>
      <vt:lpstr>Definiowanie cykli harmonogramów</vt:lpstr>
      <vt:lpstr>Definiowanie kategorii dni</vt:lpstr>
      <vt:lpstr>Dziękuję za uwagę</vt:lpstr>
    </vt:vector>
  </TitlesOfParts>
  <Company>Askom Sp. z o.o.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BPi</dc:creator>
  <cp:lastModifiedBy>MTh</cp:lastModifiedBy>
  <cp:revision>574</cp:revision>
  <dcterms:created xsi:type="dcterms:W3CDTF">2009-09-16T14:12:54Z</dcterms:created>
  <dcterms:modified xsi:type="dcterms:W3CDTF">2013-05-14T12:35:53Z</dcterms:modified>
</cp:coreProperties>
</file>